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9" r:id="rId3"/>
    <p:sldId id="281" r:id="rId4"/>
    <p:sldId id="282" r:id="rId5"/>
    <p:sldId id="276" r:id="rId6"/>
    <p:sldId id="277" r:id="rId7"/>
    <p:sldId id="278" r:id="rId8"/>
    <p:sldId id="302" r:id="rId9"/>
    <p:sldId id="303" r:id="rId10"/>
    <p:sldId id="309" r:id="rId11"/>
    <p:sldId id="304" r:id="rId12"/>
    <p:sldId id="283" r:id="rId13"/>
    <p:sldId id="284" r:id="rId14"/>
    <p:sldId id="286" r:id="rId15"/>
    <p:sldId id="288" r:id="rId16"/>
    <p:sldId id="290" r:id="rId17"/>
    <p:sldId id="292" r:id="rId18"/>
    <p:sldId id="294" r:id="rId19"/>
    <p:sldId id="296" r:id="rId20"/>
    <p:sldId id="298" r:id="rId21"/>
    <p:sldId id="300" r:id="rId22"/>
    <p:sldId id="301" r:id="rId23"/>
    <p:sldId id="307" r:id="rId24"/>
    <p:sldId id="306" r:id="rId25"/>
    <p:sldId id="305" r:id="rId26"/>
    <p:sldId id="308" r:id="rId27"/>
    <p:sldId id="310" r:id="rId28"/>
    <p:sldId id="311" r:id="rId29"/>
    <p:sldId id="312" r:id="rId30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E1427-3E56-ED46-9E9C-C11F32D07304}" type="datetimeFigureOut">
              <a:rPr lang="nl-NL" smtClean="0"/>
              <a:t>17-1-2014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17AEA-B98D-9B4E-9F5B-754090498D8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2344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  <a:p>
            <a:r>
              <a:rPr lang="nl-BE"/>
              <a:t>----- Notulen (18/11/11 09:33) -----</a:t>
            </a:r>
          </a:p>
          <a:p>
            <a:r>
              <a:rPr lang="nl-BE"/>
              <a:t>Leidingen voor ventilatie aangeduid op plan van de bouwaanvraag.</a:t>
            </a:r>
          </a:p>
          <a:p>
            <a:r>
              <a:rPr lang="nl-BE"/>
              <a:t>Mede ontwerpen met de woning</a:t>
            </a:r>
          </a:p>
          <a:p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F8F866E-F100-4401-9774-1FC90DEF999E}" type="slidenum">
              <a:rPr lang="nl-BE" smtClean="0"/>
              <a:pPr>
                <a:defRPr/>
              </a:pPr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6674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  <a:p>
            <a:r>
              <a:rPr lang="nl-BE"/>
              <a:t>----- Notulen (18/11/11 09:33) -----</a:t>
            </a:r>
          </a:p>
          <a:p>
            <a:r>
              <a:rPr lang="nl-BE"/>
              <a:t>Leidingen ventilatie in verlaagd plafond van nachthal.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F8F866E-F100-4401-9774-1FC90DEF999E}" type="slidenum">
              <a:rPr lang="nl-BE" smtClean="0"/>
              <a:pPr>
                <a:defRPr/>
              </a:pPr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6674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17AEA-B98D-9B4E-9F5B-754090498D8B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9809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17AEA-B98D-9B4E-9F5B-754090498D8B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980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17AEA-B98D-9B4E-9F5B-754090498D8B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980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950C-E54B-4C50-A5FA-C48C0E6C7B79}" type="datetimeFigureOut">
              <a:rPr lang="nl-BE" smtClean="0"/>
              <a:t>17/01/2014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7B42-BA65-481D-938A-B148FC81F9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7781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950C-E54B-4C50-A5FA-C48C0E6C7B79}" type="datetimeFigureOut">
              <a:rPr lang="nl-BE" smtClean="0"/>
              <a:t>17/01/2014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7B42-BA65-481D-938A-B148FC81F9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7941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950C-E54B-4C50-A5FA-C48C0E6C7B79}" type="datetimeFigureOut">
              <a:rPr lang="nl-BE" smtClean="0"/>
              <a:t>17/01/2014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7B42-BA65-481D-938A-B148FC81F9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3579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950C-E54B-4C50-A5FA-C48C0E6C7B79}" type="datetimeFigureOut">
              <a:rPr lang="nl-BE" smtClean="0"/>
              <a:t>17/01/2014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7B42-BA65-481D-938A-B148FC81F9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61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950C-E54B-4C50-A5FA-C48C0E6C7B79}" type="datetimeFigureOut">
              <a:rPr lang="nl-BE" smtClean="0"/>
              <a:t>17/01/2014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7B42-BA65-481D-938A-B148FC81F9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963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950C-E54B-4C50-A5FA-C48C0E6C7B79}" type="datetimeFigureOut">
              <a:rPr lang="nl-BE" smtClean="0"/>
              <a:t>17/01/2014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7B42-BA65-481D-938A-B148FC81F9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614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950C-E54B-4C50-A5FA-C48C0E6C7B79}" type="datetimeFigureOut">
              <a:rPr lang="nl-BE" smtClean="0"/>
              <a:t>17/01/2014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7B42-BA65-481D-938A-B148FC81F9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8055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950C-E54B-4C50-A5FA-C48C0E6C7B79}" type="datetimeFigureOut">
              <a:rPr lang="nl-BE" smtClean="0"/>
              <a:t>17/01/2014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7B42-BA65-481D-938A-B148FC81F9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242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950C-E54B-4C50-A5FA-C48C0E6C7B79}" type="datetimeFigureOut">
              <a:rPr lang="nl-BE" smtClean="0"/>
              <a:t>17/01/2014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7B42-BA65-481D-938A-B148FC81F9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580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950C-E54B-4C50-A5FA-C48C0E6C7B79}" type="datetimeFigureOut">
              <a:rPr lang="nl-BE" smtClean="0"/>
              <a:t>17/01/2014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7B42-BA65-481D-938A-B148FC81F9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296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950C-E54B-4C50-A5FA-C48C0E6C7B79}" type="datetimeFigureOut">
              <a:rPr lang="nl-BE" smtClean="0"/>
              <a:t>17/01/2014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7B42-BA65-481D-938A-B148FC81F9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580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7950C-E54B-4C50-A5FA-C48C0E6C7B79}" type="datetimeFigureOut">
              <a:rPr lang="nl-BE" smtClean="0"/>
              <a:t>17/01/2014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B7B42-BA65-481D-938A-B148FC81F9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34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mp"/><Relationship Id="rId3" Type="http://schemas.openxmlformats.org/officeDocument/2006/relationships/image" Target="../media/image2.png"/><Relationship Id="rId7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m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4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2.png"/><Relationship Id="rId9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tmp"/><Relationship Id="rId4" Type="http://schemas.openxmlformats.org/officeDocument/2006/relationships/image" Target="../media/image63.tm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4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2.png"/><Relationship Id="rId9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4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5.jpeg"/><Relationship Id="rId4" Type="http://schemas.openxmlformats.org/officeDocument/2006/relationships/image" Target="../media/image2.png"/><Relationship Id="rId9" Type="http://schemas.openxmlformats.org/officeDocument/2006/relationships/hyperlink" Target="http://www.renson.be/nl/Referenties-Metropolis.html#9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tmp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tmp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verozo.be/sites/verozo/files/styles/streamer_front/public/streamers/streamer-homepage-1180x26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9" y="4848770"/>
            <a:ext cx="9118811" cy="20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7" y="188640"/>
            <a:ext cx="20097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polyclose.be.viafutura.be/gallery/images/beeldmateriaal/logo200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315034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899592" y="1772816"/>
            <a:ext cx="7942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i="1" dirty="0"/>
              <a:t>Evaluatie </a:t>
            </a:r>
            <a:r>
              <a:rPr lang="nl-BE" sz="3600" i="1" dirty="0" smtClean="0"/>
              <a:t>zonnewering </a:t>
            </a:r>
            <a:r>
              <a:rPr lang="nl-BE" sz="3600" i="1" dirty="0"/>
              <a:t>en rolluiken in </a:t>
            </a:r>
            <a:r>
              <a:rPr lang="nl-BE" sz="3600" i="1" dirty="0" smtClean="0"/>
              <a:t>EPB</a:t>
            </a:r>
          </a:p>
          <a:p>
            <a:pPr algn="ctr"/>
            <a:endParaRPr lang="nl-BE" i="1" dirty="0"/>
          </a:p>
          <a:p>
            <a:pPr algn="ctr"/>
            <a:r>
              <a:rPr lang="nl-BE" i="1" dirty="0" smtClean="0"/>
              <a:t>Arch. Luc Dedeyne, Energieconsulent Bouwunie</a:t>
            </a:r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202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AutoShape 2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84150 w 21600"/>
              <a:gd name="T1" fmla="*/ 190500 h 21600"/>
              <a:gd name="T2" fmla="*/ 184150 w 21600"/>
              <a:gd name="T3" fmla="*/ 190500 h 21600"/>
              <a:gd name="T4" fmla="*/ 184150 w 21600"/>
              <a:gd name="T5" fmla="*/ 190500 h 21600"/>
              <a:gd name="T6" fmla="*/ 184150 w 21600"/>
              <a:gd name="T7" fmla="*/ 190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fld id="{323AB52A-B216-4E3B-873F-6B630C4A6D6C}" type="slidenum">
              <a:rPr lang="nl-BE" altLang="nl-BE" sz="1300"/>
              <a:pPr eaLnBrk="1"/>
              <a:t>10</a:t>
            </a:fld>
            <a:endParaRPr lang="nl-BE" altLang="nl-BE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 smtClean="0">
                <a:solidFill>
                  <a:schemeClr val="bg1"/>
                </a:solidFill>
              </a:rPr>
              <a:t>EPBD-databank zonnewering in EPB- software</a:t>
            </a:r>
            <a:endParaRPr lang="nl-BE" sz="32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692696"/>
            <a:ext cx="8181901" cy="4896544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50111"/>
            <a:ext cx="5393027" cy="3165611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597925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AutoShape 2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84150 w 21600"/>
              <a:gd name="T1" fmla="*/ 190500 h 21600"/>
              <a:gd name="T2" fmla="*/ 184150 w 21600"/>
              <a:gd name="T3" fmla="*/ 190500 h 21600"/>
              <a:gd name="T4" fmla="*/ 184150 w 21600"/>
              <a:gd name="T5" fmla="*/ 190500 h 21600"/>
              <a:gd name="T6" fmla="*/ 184150 w 21600"/>
              <a:gd name="T7" fmla="*/ 190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fld id="{323AB52A-B216-4E3B-873F-6B630C4A6D6C}" type="slidenum">
              <a:rPr lang="nl-BE" altLang="nl-BE" sz="1300"/>
              <a:pPr eaLnBrk="1"/>
              <a:t>11</a:t>
            </a:fld>
            <a:endParaRPr lang="nl-BE" altLang="nl-BE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 smtClean="0">
                <a:solidFill>
                  <a:schemeClr val="bg1"/>
                </a:solidFill>
              </a:rPr>
              <a:t>Bibliotheek zonnewering op www.epbd.be</a:t>
            </a:r>
            <a:endParaRPr lang="nl-BE" sz="32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8015610" cy="5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013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30" name="TextBox 13"/>
          <p:cNvSpPr txBox="1">
            <a:spLocks noChangeArrowheads="1"/>
          </p:cNvSpPr>
          <p:nvPr/>
        </p:nvSpPr>
        <p:spPr bwMode="auto">
          <a:xfrm>
            <a:off x="2437606" y="692696"/>
            <a:ext cx="6429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1600" dirty="0">
              <a:latin typeface="Calibri" pitchFamily="34" charset="0"/>
            </a:endParaRPr>
          </a:p>
          <a:p>
            <a:pPr eaLnBrk="1" hangingPunct="1"/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Oververhitting met BA &lt; 1/1/2014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052736"/>
            <a:ext cx="786727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97152"/>
            <a:ext cx="5827738" cy="984498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33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30" name="TextBox 13"/>
          <p:cNvSpPr txBox="1">
            <a:spLocks noChangeArrowheads="1"/>
          </p:cNvSpPr>
          <p:nvPr/>
        </p:nvSpPr>
        <p:spPr bwMode="auto">
          <a:xfrm>
            <a:off x="2437606" y="692696"/>
            <a:ext cx="6429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1600" dirty="0">
              <a:latin typeface="Calibri" pitchFamily="34" charset="0"/>
            </a:endParaRPr>
          </a:p>
          <a:p>
            <a:pPr eaLnBrk="1" hangingPunct="1"/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Oververhitting met BA &gt;= 1/1/2014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437439" cy="456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28" y="5234607"/>
            <a:ext cx="6429375" cy="834926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2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30" name="TextBox 13"/>
          <p:cNvSpPr txBox="1">
            <a:spLocks noChangeArrowheads="1"/>
          </p:cNvSpPr>
          <p:nvPr/>
        </p:nvSpPr>
        <p:spPr bwMode="auto">
          <a:xfrm>
            <a:off x="2437606" y="692696"/>
            <a:ext cx="6429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1600" dirty="0">
              <a:latin typeface="Calibri" pitchFamily="34" charset="0"/>
            </a:endParaRPr>
          </a:p>
          <a:p>
            <a:pPr eaLnBrk="1" hangingPunct="1"/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Oververhitting opengaande vensters : vast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5" y="975569"/>
            <a:ext cx="8126016" cy="3212455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37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30" name="TextBox 13"/>
          <p:cNvSpPr txBox="1">
            <a:spLocks noChangeArrowheads="1"/>
          </p:cNvSpPr>
          <p:nvPr/>
        </p:nvSpPr>
        <p:spPr bwMode="auto">
          <a:xfrm>
            <a:off x="2437606" y="692696"/>
            <a:ext cx="6429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1600" dirty="0">
              <a:latin typeface="Calibri" pitchFamily="34" charset="0"/>
            </a:endParaRPr>
          </a:p>
          <a:p>
            <a:pPr eaLnBrk="1" hangingPunct="1"/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Oververhitting opengaande vensters : geen risico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4" y="4660851"/>
            <a:ext cx="8126016" cy="1305967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754" y="4149626"/>
            <a:ext cx="3835301" cy="866180"/>
          </a:xfrm>
          <a:prstGeom prst="rect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754" y="5558284"/>
            <a:ext cx="3835301" cy="781348"/>
          </a:xfrm>
          <a:prstGeom prst="rect">
            <a:avLst/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AutoShape 7"/>
          <p:cNvSpPr>
            <a:spLocks/>
          </p:cNvSpPr>
          <p:nvPr/>
        </p:nvSpPr>
        <p:spPr bwMode="auto">
          <a:xfrm>
            <a:off x="558528" y="5280349"/>
            <a:ext cx="2986980" cy="2076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25400" cap="flat" cmpd="sng">
            <a:solidFill>
              <a:srgbClr val="00B050"/>
            </a:solidFill>
            <a:prstDash val="solid"/>
            <a:round/>
            <a:headEnd/>
            <a:tailEnd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defTabSz="642915"/>
            <a:endParaRPr lang="nl-NL" sz="1300"/>
          </a:p>
        </p:txBody>
      </p:sp>
      <p:sp>
        <p:nvSpPr>
          <p:cNvPr id="20" name="AutoShape 8"/>
          <p:cNvSpPr>
            <a:spLocks/>
          </p:cNvSpPr>
          <p:nvPr/>
        </p:nvSpPr>
        <p:spPr bwMode="auto">
          <a:xfrm>
            <a:off x="561876" y="5503591"/>
            <a:ext cx="2986980" cy="2076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25400" cap="flat" cmpd="sng">
            <a:solidFill>
              <a:srgbClr val="0070C0"/>
            </a:solidFill>
            <a:prstDash val="solid"/>
            <a:round/>
            <a:headEnd/>
            <a:tailEnd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defTabSz="642915"/>
            <a:endParaRPr lang="nl-NL" sz="1300"/>
          </a:p>
        </p:txBody>
      </p:sp>
      <p:pic>
        <p:nvPicPr>
          <p:cNvPr id="21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129365" cy="32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828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utoUpdateAnimBg="0"/>
      <p:bldP spid="20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30" name="TextBox 13"/>
          <p:cNvSpPr txBox="1">
            <a:spLocks noChangeArrowheads="1"/>
          </p:cNvSpPr>
          <p:nvPr/>
        </p:nvSpPr>
        <p:spPr bwMode="auto">
          <a:xfrm>
            <a:off x="2437606" y="692696"/>
            <a:ext cx="6429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1600" dirty="0">
              <a:latin typeface="Calibri" pitchFamily="34" charset="0"/>
            </a:endParaRPr>
          </a:p>
          <a:p>
            <a:pPr eaLnBrk="1" hangingPunct="1"/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Oververhitting opengaande vensters : laag risico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5" y="4515173"/>
            <a:ext cx="8109272" cy="1129605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AutoShape 5"/>
          <p:cNvSpPr>
            <a:spLocks/>
          </p:cNvSpPr>
          <p:nvPr/>
        </p:nvSpPr>
        <p:spPr bwMode="auto">
          <a:xfrm>
            <a:off x="767855" y="5114578"/>
            <a:ext cx="2986980" cy="2076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25400" cap="flat" cmpd="sng">
            <a:solidFill>
              <a:srgbClr val="00B050"/>
            </a:solidFill>
            <a:prstDash val="solid"/>
            <a:round/>
            <a:headEnd/>
            <a:tailEnd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defTabSz="642915"/>
            <a:endParaRPr lang="nl-NL" sz="1300"/>
          </a:p>
        </p:txBody>
      </p:sp>
      <p:pic>
        <p:nvPicPr>
          <p:cNvPr id="1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808248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60" y="5322193"/>
            <a:ext cx="3347517" cy="757908"/>
          </a:xfrm>
          <a:prstGeom prst="rect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961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30" name="TextBox 13"/>
          <p:cNvSpPr txBox="1">
            <a:spLocks noChangeArrowheads="1"/>
          </p:cNvSpPr>
          <p:nvPr/>
        </p:nvSpPr>
        <p:spPr bwMode="auto">
          <a:xfrm>
            <a:off x="2437606" y="692696"/>
            <a:ext cx="6429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1600" dirty="0">
              <a:latin typeface="Calibri" pitchFamily="34" charset="0"/>
            </a:endParaRPr>
          </a:p>
          <a:p>
            <a:pPr eaLnBrk="1" hangingPunct="1"/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Oververhitting opengaande vensters : reëel risico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99" y="999009"/>
            <a:ext cx="806462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793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30" name="TextBox 13"/>
          <p:cNvSpPr txBox="1">
            <a:spLocks noChangeArrowheads="1"/>
          </p:cNvSpPr>
          <p:nvPr/>
        </p:nvSpPr>
        <p:spPr bwMode="auto">
          <a:xfrm>
            <a:off x="2437606" y="692696"/>
            <a:ext cx="6429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1600" dirty="0">
              <a:latin typeface="Calibri" pitchFamily="34" charset="0"/>
            </a:endParaRPr>
          </a:p>
          <a:p>
            <a:pPr eaLnBrk="1" hangingPunct="1"/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Variatie oververhitting : opengaande vensters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2959"/>
            <a:ext cx="8083600" cy="26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944490"/>
            <a:ext cx="8084716" cy="264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22" y="5165749"/>
            <a:ext cx="7341319" cy="1071563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AutoShape 7"/>
          <p:cNvSpPr>
            <a:spLocks/>
          </p:cNvSpPr>
          <p:nvPr/>
        </p:nvSpPr>
        <p:spPr bwMode="auto">
          <a:xfrm>
            <a:off x="4664497" y="2135237"/>
            <a:ext cx="2009180" cy="47327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25400" cap="flat" cmpd="sng">
            <a:solidFill>
              <a:srgbClr val="FFC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nl-NL" dirty="0">
                <a:solidFill>
                  <a:srgbClr val="C82506"/>
                </a:solidFill>
              </a:rPr>
              <a:t>E-peil : 41-50</a:t>
            </a:r>
            <a:endParaRPr lang="nl-NL" dirty="0"/>
          </a:p>
        </p:txBody>
      </p:sp>
      <p:pic>
        <p:nvPicPr>
          <p:cNvPr id="16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77072"/>
            <a:ext cx="2990850" cy="1695450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308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30" name="TextBox 13"/>
          <p:cNvSpPr txBox="1">
            <a:spLocks noChangeArrowheads="1"/>
          </p:cNvSpPr>
          <p:nvPr/>
        </p:nvSpPr>
        <p:spPr bwMode="auto">
          <a:xfrm>
            <a:off x="2437606" y="692696"/>
            <a:ext cx="6429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1600" dirty="0">
              <a:latin typeface="Calibri" pitchFamily="34" charset="0"/>
            </a:endParaRPr>
          </a:p>
          <a:p>
            <a:pPr eaLnBrk="1" hangingPunct="1"/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>
                <a:solidFill>
                  <a:schemeClr val="bg1"/>
                </a:solidFill>
              </a:rPr>
              <a:t>Beschaduwing : gedetailleerde berekening</a:t>
            </a: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63291"/>
            <a:ext cx="8185174" cy="443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" y="4633392"/>
            <a:ext cx="3045023" cy="1332756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310" y="4633392"/>
            <a:ext cx="2618631" cy="1332756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845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AutoShape 2"/>
          <p:cNvSpPr>
            <a:spLocks/>
          </p:cNvSpPr>
          <p:nvPr/>
        </p:nvSpPr>
        <p:spPr bwMode="auto">
          <a:xfrm>
            <a:off x="8556873" y="6466210"/>
            <a:ext cx="169664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FC125D32-8DEE-A041-839E-A94517B0CBAC}" type="slidenum">
              <a:rPr lang="nl-NL" sz="1300"/>
              <a:pPr/>
              <a:t>2</a:t>
            </a:fld>
            <a:endParaRPr lang="nl-NL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100" dirty="0" smtClean="0">
                <a:solidFill>
                  <a:schemeClr val="bg1"/>
                </a:solidFill>
              </a:rPr>
              <a:t>EPB- eisen voor BA vanaf 1/1/2014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8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mage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6" y="1124744"/>
            <a:ext cx="8425160" cy="503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292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30" name="TextBox 13"/>
          <p:cNvSpPr txBox="1">
            <a:spLocks noChangeArrowheads="1"/>
          </p:cNvSpPr>
          <p:nvPr/>
        </p:nvSpPr>
        <p:spPr bwMode="auto">
          <a:xfrm>
            <a:off x="2437606" y="692696"/>
            <a:ext cx="6429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1600" dirty="0">
              <a:latin typeface="Calibri" pitchFamily="34" charset="0"/>
            </a:endParaRPr>
          </a:p>
          <a:p>
            <a:pPr eaLnBrk="1" hangingPunct="1"/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Beschaduwing : gedetailleerde berekening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8185174" cy="443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" y="4578821"/>
            <a:ext cx="3045023" cy="1332756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90" y="2902272"/>
            <a:ext cx="2059410" cy="3036094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851" y="2893343"/>
            <a:ext cx="2115219" cy="3053953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901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30" name="TextBox 13"/>
          <p:cNvSpPr txBox="1">
            <a:spLocks noChangeArrowheads="1"/>
          </p:cNvSpPr>
          <p:nvPr/>
        </p:nvSpPr>
        <p:spPr bwMode="auto">
          <a:xfrm>
            <a:off x="2437606" y="692696"/>
            <a:ext cx="6429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1600" dirty="0">
              <a:latin typeface="Calibri" pitchFamily="34" charset="0"/>
            </a:endParaRPr>
          </a:p>
          <a:p>
            <a:pPr eaLnBrk="1" hangingPunct="1"/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EPB- resultaten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8109273" cy="440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516" y="3754338"/>
            <a:ext cx="3204642" cy="2698998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4" descr="http://www.verozo.be/sites/verozo/files/styles/streamer_front/public/streamers/streamer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7"/>
            <a:ext cx="9160886" cy="2018501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237547" y="2780928"/>
            <a:ext cx="883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Laat de zon maar schijnen… zonnewering  is het antwoord </a:t>
            </a:r>
            <a:endParaRPr lang="nl-NL" sz="2800" b="1" dirty="0"/>
          </a:p>
        </p:txBody>
      </p:sp>
      <p:sp>
        <p:nvSpPr>
          <p:cNvPr id="19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773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Zonnewering met rolluiken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22</a:t>
            </a:fld>
            <a:endParaRPr lang="nl-NL" dirty="0"/>
          </a:p>
        </p:txBody>
      </p:sp>
      <p:pic>
        <p:nvPicPr>
          <p:cNvPr id="14" name="Picture 2" descr="http://www.verozo.be/sites/verozo/files/images/soorten-inbou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18" y="1484784"/>
            <a:ext cx="1809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verozo.be/sites/verozo/files/images/opbouwrolluik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82" y="1484784"/>
            <a:ext cx="1809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verozo.be/sites/verozo/files/images/soorten-voorzet_in_da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84784"/>
            <a:ext cx="1809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493318" y="1124744"/>
            <a:ext cx="18002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/>
              <a:t>inbouwrolluik</a:t>
            </a:r>
            <a:endParaRPr lang="nl-BE" sz="1800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869582" y="1124744"/>
            <a:ext cx="18002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/>
              <a:t>opbouwrolluik</a:t>
            </a:r>
            <a:endParaRPr lang="nl-BE" sz="18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173838" y="1124744"/>
            <a:ext cx="18002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/>
              <a:t>voorzetrolluik</a:t>
            </a:r>
            <a:endParaRPr lang="nl-BE" sz="1800" dirty="0"/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2493318" y="2996952"/>
            <a:ext cx="64807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 err="1" smtClean="0">
                <a:latin typeface="Calibri" pitchFamily="34" charset="0"/>
              </a:rPr>
              <a:t>Gesloten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luiken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aan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buitenzijde</a:t>
            </a:r>
            <a:r>
              <a:rPr lang="en-US" sz="1600" dirty="0" smtClean="0">
                <a:latin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venster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creëren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bijkomende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warmteweerstand</a:t>
            </a:r>
            <a:r>
              <a:rPr lang="en-US" sz="1600" dirty="0" smtClean="0">
                <a:latin typeface="Calibri" pitchFamily="34" charset="0"/>
              </a:rPr>
              <a:t> (</a:t>
            </a:r>
            <a:r>
              <a:rPr lang="el-GR" sz="1600" dirty="0" smtClean="0">
                <a:latin typeface="Calibri"/>
                <a:cs typeface="Calibri"/>
              </a:rPr>
              <a:t>Δ</a:t>
            </a:r>
            <a:r>
              <a:rPr lang="en-US" sz="1600" dirty="0" smtClean="0">
                <a:latin typeface="Calibri" pitchFamily="34" charset="0"/>
              </a:rPr>
              <a:t>R) die de </a:t>
            </a:r>
            <a:r>
              <a:rPr lang="en-US" sz="1600" dirty="0" err="1" smtClean="0">
                <a:latin typeface="Calibri" pitchFamily="34" charset="0"/>
              </a:rPr>
              <a:t>som</a:t>
            </a:r>
            <a:r>
              <a:rPr lang="en-US" sz="1600" dirty="0" smtClean="0">
                <a:latin typeface="Calibri" pitchFamily="34" charset="0"/>
              </a:rPr>
              <a:t> is van :</a:t>
            </a:r>
          </a:p>
          <a:p>
            <a:pPr eaLnBrk="1" hangingPunct="1"/>
            <a:endParaRPr lang="en-US" sz="1600" dirty="0" smtClean="0">
              <a:latin typeface="Calibri" pitchFamily="34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De </a:t>
            </a:r>
            <a:r>
              <a:rPr lang="en-US" sz="1600" dirty="0" err="1" smtClean="0">
                <a:latin typeface="Calibri" pitchFamily="34" charset="0"/>
              </a:rPr>
              <a:t>warmteweerstand</a:t>
            </a:r>
            <a:r>
              <a:rPr lang="en-US" sz="1600" dirty="0" smtClean="0">
                <a:latin typeface="Calibri" pitchFamily="34" charset="0"/>
              </a:rPr>
              <a:t> van het </a:t>
            </a:r>
            <a:r>
              <a:rPr lang="en-US" sz="1600" dirty="0" err="1" smtClean="0">
                <a:latin typeface="Calibri" pitchFamily="34" charset="0"/>
              </a:rPr>
              <a:t>luik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zelf</a:t>
            </a:r>
            <a:r>
              <a:rPr lang="en-US" sz="1600" dirty="0" smtClean="0">
                <a:latin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</a:rPr>
              <a:t>R</a:t>
            </a:r>
            <a:r>
              <a:rPr lang="en-US" sz="1200" dirty="0" err="1" smtClean="0">
                <a:latin typeface="Calibri" pitchFamily="34" charset="0"/>
              </a:rPr>
              <a:t>sh</a:t>
            </a:r>
            <a:r>
              <a:rPr lang="en-US" sz="1600" dirty="0" smtClean="0">
                <a:latin typeface="Calibri" pitchFamily="34" charset="0"/>
              </a:rPr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</a:rPr>
              <a:t>De </a:t>
            </a:r>
            <a:r>
              <a:rPr lang="en-US" sz="1600" dirty="0" err="1" smtClean="0">
                <a:latin typeface="Calibri" pitchFamily="34" charset="0"/>
              </a:rPr>
              <a:t>warmteweerstand</a:t>
            </a:r>
            <a:r>
              <a:rPr lang="en-US" sz="1600" dirty="0" smtClean="0">
                <a:latin typeface="Calibri" pitchFamily="34" charset="0"/>
              </a:rPr>
              <a:t> van de </a:t>
            </a:r>
            <a:r>
              <a:rPr lang="en-US" sz="1600" dirty="0" err="1" smtClean="0">
                <a:latin typeface="Calibri" pitchFamily="34" charset="0"/>
              </a:rPr>
              <a:t>luchtlaag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tussen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luik</a:t>
            </a:r>
            <a:r>
              <a:rPr lang="en-US" sz="1600" dirty="0" smtClean="0">
                <a:latin typeface="Calibri" pitchFamily="34" charset="0"/>
              </a:rPr>
              <a:t> en </a:t>
            </a:r>
            <a:r>
              <a:rPr lang="en-US" sz="1600" dirty="0" err="1" smtClean="0">
                <a:latin typeface="Calibri" pitchFamily="34" charset="0"/>
              </a:rPr>
              <a:t>venster</a:t>
            </a:r>
            <a:r>
              <a:rPr lang="en-US" sz="1600" dirty="0" smtClean="0">
                <a:latin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</a:rPr>
              <a:t>R</a:t>
            </a:r>
            <a:r>
              <a:rPr lang="en-US" sz="1200" dirty="0" err="1" smtClean="0">
                <a:latin typeface="Calibri" pitchFamily="34" charset="0"/>
              </a:rPr>
              <a:t>s</a:t>
            </a:r>
            <a:r>
              <a:rPr lang="en-US" sz="1600" dirty="0" smtClean="0">
                <a:latin typeface="Calibri" pitchFamily="34" charset="0"/>
              </a:rPr>
              <a:t>)</a:t>
            </a: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0" y="620688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 err="1" smtClean="0">
                <a:latin typeface="Calibri" pitchFamily="34" charset="0"/>
              </a:rPr>
              <a:t>Luiken</a:t>
            </a:r>
            <a:r>
              <a:rPr lang="en-US" sz="2000" dirty="0" smtClean="0">
                <a:latin typeface="Calibri" pitchFamily="34" charset="0"/>
              </a:rPr>
              <a:t> en </a:t>
            </a:r>
            <a:r>
              <a:rPr lang="en-US" sz="2000" dirty="0" err="1" smtClean="0">
                <a:latin typeface="Calibri" pitchFamily="34" charset="0"/>
              </a:rPr>
              <a:t>rolluiken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hebben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isolerende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eigenschappen</a:t>
            </a:r>
            <a:r>
              <a:rPr lang="en-US" sz="2000" dirty="0" smtClean="0">
                <a:latin typeface="Calibri" pitchFamily="34" charset="0"/>
              </a:rPr>
              <a:t> in </a:t>
            </a:r>
            <a:r>
              <a:rPr lang="en-US" sz="2000" dirty="0" err="1" smtClean="0">
                <a:latin typeface="Calibri" pitchFamily="34" charset="0"/>
              </a:rPr>
              <a:t>combinatie</a:t>
            </a:r>
            <a:r>
              <a:rPr lang="en-US" sz="2000" dirty="0" smtClean="0">
                <a:latin typeface="Calibri" pitchFamily="34" charset="0"/>
              </a:rPr>
              <a:t> met de </a:t>
            </a:r>
            <a:r>
              <a:rPr lang="en-US" sz="2000" dirty="0" err="1" smtClean="0">
                <a:latin typeface="Calibri" pitchFamily="34" charset="0"/>
              </a:rPr>
              <a:t>vensters</a:t>
            </a:r>
            <a:r>
              <a:rPr lang="en-US" sz="2000" dirty="0" smtClean="0">
                <a:latin typeface="Calibri" pitchFamily="34" charset="0"/>
              </a:rPr>
              <a:t>.</a:t>
            </a:r>
          </a:p>
        </p:txBody>
      </p:sp>
      <p:pic>
        <p:nvPicPr>
          <p:cNvPr id="2" name="Afbeelding 1" descr="inbouwrolluik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2229107" cy="3341695"/>
          </a:xfrm>
          <a:prstGeom prst="rect">
            <a:avLst/>
          </a:prstGeom>
        </p:spPr>
      </p:pic>
      <p:pic>
        <p:nvPicPr>
          <p:cNvPr id="24" name="Picture 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512828"/>
            <a:ext cx="2736304" cy="215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1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Bouwknopen en rolluikkasten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23</a:t>
            </a:fld>
            <a:endParaRPr lang="nl-NL" dirty="0"/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256716" y="667546"/>
            <a:ext cx="662600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nl-BE" sz="1600" b="1" dirty="0" smtClean="0">
                <a:latin typeface="Calibri" pitchFamily="34" charset="0"/>
              </a:rPr>
              <a:t>1. De </a:t>
            </a:r>
            <a:r>
              <a:rPr lang="nl-BE" sz="1600" b="1" dirty="0">
                <a:latin typeface="Calibri" pitchFamily="34" charset="0"/>
              </a:rPr>
              <a:t>rolluikkast is een afzonderlijk </a:t>
            </a:r>
            <a:r>
              <a:rPr lang="nl-BE" sz="1600" b="1" dirty="0" smtClean="0">
                <a:latin typeface="Calibri" pitchFamily="34" charset="0"/>
              </a:rPr>
              <a:t>schildeel.</a:t>
            </a:r>
            <a:endParaRPr lang="nl-BE" sz="1600" b="1" dirty="0">
              <a:latin typeface="Calibri" pitchFamily="34" charset="0"/>
            </a:endParaRPr>
          </a:p>
          <a:p>
            <a:r>
              <a:rPr lang="nl-BE" sz="1600" dirty="0">
                <a:latin typeface="Calibri" pitchFamily="34" charset="0"/>
              </a:rPr>
              <a:t>Als de hoogte van de rolluikkast </a:t>
            </a:r>
            <a:r>
              <a:rPr lang="nl-BE" sz="1600" b="1" dirty="0">
                <a:latin typeface="Calibri" pitchFamily="34" charset="0"/>
              </a:rPr>
              <a:t>groter is dan 40 cm</a:t>
            </a:r>
            <a:r>
              <a:rPr lang="nl-BE" sz="1600" dirty="0">
                <a:latin typeface="Calibri" pitchFamily="34" charset="0"/>
              </a:rPr>
              <a:t>, is de rolluikkast een afzonderlijk </a:t>
            </a:r>
            <a:r>
              <a:rPr lang="nl-BE" sz="1600" dirty="0" smtClean="0">
                <a:latin typeface="Calibri" pitchFamily="34" charset="0"/>
              </a:rPr>
              <a:t>schildeel en </a:t>
            </a:r>
            <a:r>
              <a:rPr lang="nl-BE" sz="1600" dirty="0">
                <a:latin typeface="Calibri" pitchFamily="34" charset="0"/>
              </a:rPr>
              <a:t>moet de U-waarde van dat schildeel berekend worden en afgetoetst aan de </a:t>
            </a:r>
            <a:r>
              <a:rPr lang="nl-BE" sz="1600" b="1" dirty="0" smtClean="0">
                <a:latin typeface="Calibri" pitchFamily="34" charset="0"/>
              </a:rPr>
              <a:t>U-max-eis</a:t>
            </a:r>
            <a:r>
              <a:rPr lang="nl-BE" sz="1600" dirty="0" smtClean="0">
                <a:latin typeface="Calibri" pitchFamily="34" charset="0"/>
              </a:rPr>
              <a:t> voor </a:t>
            </a:r>
            <a:r>
              <a:rPr lang="nl-BE" sz="1600" dirty="0">
                <a:latin typeface="Calibri" pitchFamily="34" charset="0"/>
              </a:rPr>
              <a:t>muren. De </a:t>
            </a:r>
            <a:r>
              <a:rPr lang="nl-BE" sz="1600" b="1" dirty="0">
                <a:latin typeface="Calibri" pitchFamily="34" charset="0"/>
              </a:rPr>
              <a:t>aansluiting</a:t>
            </a:r>
            <a:r>
              <a:rPr lang="nl-BE" sz="1600" dirty="0">
                <a:latin typeface="Calibri" pitchFamily="34" charset="0"/>
              </a:rPr>
              <a:t> van de </a:t>
            </a:r>
            <a:r>
              <a:rPr lang="nl-BE" sz="1600" b="1" dirty="0">
                <a:latin typeface="Calibri" pitchFamily="34" charset="0"/>
              </a:rPr>
              <a:t>gevelisolatie</a:t>
            </a:r>
            <a:r>
              <a:rPr lang="nl-BE" sz="1600" dirty="0">
                <a:latin typeface="Calibri" pitchFamily="34" charset="0"/>
              </a:rPr>
              <a:t> op de </a:t>
            </a:r>
            <a:r>
              <a:rPr lang="nl-BE" sz="1600" b="1" dirty="0">
                <a:latin typeface="Calibri" pitchFamily="34" charset="0"/>
              </a:rPr>
              <a:t>rolluikkast</a:t>
            </a:r>
            <a:r>
              <a:rPr lang="nl-BE" sz="1600" dirty="0">
                <a:latin typeface="Calibri" pitchFamily="34" charset="0"/>
              </a:rPr>
              <a:t> en de </a:t>
            </a:r>
            <a:r>
              <a:rPr lang="nl-BE" sz="1600" b="1" dirty="0">
                <a:latin typeface="Calibri" pitchFamily="34" charset="0"/>
              </a:rPr>
              <a:t>aansluiting</a:t>
            </a:r>
            <a:r>
              <a:rPr lang="nl-BE" sz="1600" dirty="0">
                <a:latin typeface="Calibri" pitchFamily="34" charset="0"/>
              </a:rPr>
              <a:t> van </a:t>
            </a:r>
            <a:r>
              <a:rPr lang="nl-BE" sz="1600" dirty="0" smtClean="0">
                <a:latin typeface="Calibri" pitchFamily="34" charset="0"/>
              </a:rPr>
              <a:t>de </a:t>
            </a:r>
            <a:r>
              <a:rPr lang="nl-BE" sz="1600" b="1" dirty="0" smtClean="0">
                <a:latin typeface="Calibri" pitchFamily="34" charset="0"/>
              </a:rPr>
              <a:t>rolluikkast</a:t>
            </a:r>
            <a:r>
              <a:rPr lang="nl-BE" sz="1600" dirty="0" smtClean="0">
                <a:latin typeface="Calibri" pitchFamily="34" charset="0"/>
              </a:rPr>
              <a:t> </a:t>
            </a:r>
            <a:r>
              <a:rPr lang="nl-BE" sz="1600" dirty="0">
                <a:latin typeface="Calibri" pitchFamily="34" charset="0"/>
              </a:rPr>
              <a:t>op het </a:t>
            </a:r>
            <a:r>
              <a:rPr lang="nl-BE" sz="1600" b="1" dirty="0">
                <a:latin typeface="Calibri" pitchFamily="34" charset="0"/>
              </a:rPr>
              <a:t>venster</a:t>
            </a:r>
            <a:r>
              <a:rPr lang="nl-BE" sz="1600" dirty="0">
                <a:latin typeface="Calibri" pitchFamily="34" charset="0"/>
              </a:rPr>
              <a:t> zijn allebei bouwknopen die moeten afgetoetst worden.</a:t>
            </a:r>
          </a:p>
          <a:p>
            <a:r>
              <a:rPr lang="nl-BE" sz="1600" dirty="0">
                <a:latin typeface="Calibri" pitchFamily="34" charset="0"/>
              </a:rPr>
              <a:t>De bouwknopen 1 en 2 worden afzonderlijk bekeken in functie van basisregel 1 voor </a:t>
            </a:r>
            <a:r>
              <a:rPr lang="nl-BE" sz="1600" dirty="0" smtClean="0">
                <a:latin typeface="Calibri" pitchFamily="34" charset="0"/>
              </a:rPr>
              <a:t>EPBaanvaarde bouwknopen </a:t>
            </a:r>
            <a:r>
              <a:rPr lang="nl-BE" sz="1600" dirty="0">
                <a:latin typeface="Calibri" pitchFamily="34" charset="0"/>
              </a:rPr>
              <a:t>namelijk of de contactlengte van de isolatielagen </a:t>
            </a:r>
            <a:r>
              <a:rPr lang="nl-BE" sz="1600" dirty="0" smtClean="0">
                <a:latin typeface="Calibri" pitchFamily="34" charset="0"/>
              </a:rPr>
              <a:t>onderling voldoende </a:t>
            </a:r>
            <a:r>
              <a:rPr lang="nl-BE" sz="1600" dirty="0">
                <a:latin typeface="Calibri" pitchFamily="34" charset="0"/>
              </a:rPr>
              <a:t>is om de continuiteit te garanderen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017069"/>
            <a:ext cx="498561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>
                <a:solidFill>
                  <a:schemeClr val="bg1"/>
                </a:solidFill>
              </a:rPr>
              <a:t>Bouwknopen en rolluikkasten</a:t>
            </a: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24</a:t>
            </a:fld>
            <a:endParaRPr lang="nl-NL" dirty="0"/>
          </a:p>
        </p:txBody>
      </p:sp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58" y="3129805"/>
            <a:ext cx="4752082" cy="3458047"/>
          </a:xfrm>
          <a:prstGeom prst="rect">
            <a:avLst/>
          </a:prstGeom>
        </p:spPr>
      </p:pic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251520" y="764704"/>
            <a:ext cx="662600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nl-BE" sz="1600" b="1" dirty="0">
                <a:latin typeface="Calibri" pitchFamily="34" charset="0"/>
              </a:rPr>
              <a:t>2. De hoogte van de rolluikkast is kleiner dan of gelijk aan 40 cm</a:t>
            </a:r>
          </a:p>
          <a:p>
            <a:r>
              <a:rPr lang="nl-BE" sz="1600" dirty="0">
                <a:latin typeface="Calibri" pitchFamily="34" charset="0"/>
              </a:rPr>
              <a:t>Als de hoogte van de rolluikkast kleiner is dan of gelijk is aan 40 cm, maakt de rolluikkast </a:t>
            </a:r>
            <a:r>
              <a:rPr lang="nl-BE" sz="1600" dirty="0" smtClean="0">
                <a:latin typeface="Calibri" pitchFamily="34" charset="0"/>
              </a:rPr>
              <a:t>deel uit </a:t>
            </a:r>
            <a:r>
              <a:rPr lang="nl-BE" sz="1600" dirty="0">
                <a:latin typeface="Calibri" pitchFamily="34" charset="0"/>
              </a:rPr>
              <a:t>van de bouwknoop en wordt de rolluikkast afgetoetst aan de basisregels van </a:t>
            </a:r>
            <a:r>
              <a:rPr lang="nl-BE" sz="1600" dirty="0" smtClean="0">
                <a:latin typeface="Calibri" pitchFamily="34" charset="0"/>
              </a:rPr>
              <a:t>een tussengevoegd </a:t>
            </a:r>
            <a:r>
              <a:rPr lang="nl-BE" sz="1600" dirty="0">
                <a:latin typeface="Calibri" pitchFamily="34" charset="0"/>
              </a:rPr>
              <a:t>isolerend deel tussen de spouwisolatie en het venster.</a:t>
            </a:r>
          </a:p>
          <a:p>
            <a:r>
              <a:rPr lang="nl-BE" sz="1600" dirty="0">
                <a:latin typeface="Calibri" pitchFamily="34" charset="0"/>
              </a:rPr>
              <a:t>Er is aangenomen dat het isolatiemateriaal van de rolluikkast identiek is voor alle </a:t>
            </a:r>
            <a:r>
              <a:rPr lang="nl-BE" sz="1600" dirty="0" smtClean="0">
                <a:latin typeface="Calibri" pitchFamily="34" charset="0"/>
              </a:rPr>
              <a:t>geisoleerde zijden </a:t>
            </a:r>
            <a:r>
              <a:rPr lang="nl-BE" sz="1600" dirty="0">
                <a:latin typeface="Calibri" pitchFamily="34" charset="0"/>
              </a:rPr>
              <a:t>en overal dezelfde dikte heeft.</a:t>
            </a:r>
          </a:p>
          <a:p>
            <a:r>
              <a:rPr lang="nl-BE" sz="1600" dirty="0">
                <a:latin typeface="Calibri" pitchFamily="34" charset="0"/>
              </a:rPr>
              <a:t>Er moet voor elke geisoleerde zijde (bovenkant, verticaal en onderkant) </a:t>
            </a:r>
            <a:r>
              <a:rPr lang="nl-BE" sz="1600" dirty="0" smtClean="0">
                <a:latin typeface="Calibri" pitchFamily="34" charset="0"/>
              </a:rPr>
              <a:t>aan de 3 voorwaarden </a:t>
            </a:r>
            <a:r>
              <a:rPr lang="nl-BE" sz="1600" dirty="0">
                <a:latin typeface="Calibri" pitchFamily="34" charset="0"/>
              </a:rPr>
              <a:t>van tussengevoegd geisoleerd deel tegelijk voldaan </a:t>
            </a:r>
            <a:r>
              <a:rPr lang="nl-BE" sz="1600" dirty="0" smtClean="0">
                <a:latin typeface="Calibri" pitchFamily="34" charset="0"/>
              </a:rPr>
              <a:t>zijn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BE" sz="1600" dirty="0" smtClean="0">
                <a:latin typeface="Calibri" pitchFamily="34" charset="0"/>
              </a:rPr>
              <a:t>Lambda waarde van het isolatiematriaal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BE" sz="1600" dirty="0" smtClean="0">
                <a:latin typeface="Calibri" pitchFamily="34" charset="0"/>
              </a:rPr>
              <a:t>R-waarde –eis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BE" sz="1600" dirty="0" smtClean="0">
                <a:latin typeface="Calibri" pitchFamily="34" charset="0"/>
              </a:rPr>
              <a:t>Contactlengte- eis</a:t>
            </a:r>
          </a:p>
        </p:txBody>
      </p:sp>
    </p:spTree>
    <p:extLst>
      <p:ext uri="{BB962C8B-B14F-4D97-AF65-F5344CB8AC3E}">
        <p14:creationId xmlns:p14="http://schemas.microsoft.com/office/powerpoint/2010/main" val="197815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Zonnewering met rolluiken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25</a:t>
            </a:fld>
            <a:endParaRPr lang="nl-NL" dirty="0"/>
          </a:p>
        </p:txBody>
      </p:sp>
      <p:sp>
        <p:nvSpPr>
          <p:cNvPr id="22" name="TextBox 21"/>
          <p:cNvSpPr txBox="1"/>
          <p:nvPr/>
        </p:nvSpPr>
        <p:spPr>
          <a:xfrm>
            <a:off x="2720535" y="745428"/>
            <a:ext cx="3483327" cy="341632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Belangrijkste eigenschappen :</a:t>
            </a:r>
          </a:p>
          <a:p>
            <a:endParaRPr lang="nl-BE" dirty="0" smtClean="0"/>
          </a:p>
          <a:p>
            <a:pPr marL="285750" indent="-285750">
              <a:buFontTx/>
              <a:buChar char="-"/>
            </a:pPr>
            <a:r>
              <a:rPr lang="nl-BE" dirty="0" smtClean="0"/>
              <a:t>Zonwerend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Isolerend (winter-zomer)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Traploos instelbaar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Sleuven natuurlijke ventila	tie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Doorlaat daglicht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Weerbestendig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Geluid en lichtdemping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Gevoel van veiligheid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Privacy</a:t>
            </a:r>
          </a:p>
          <a:p>
            <a:pPr marL="285750" indent="-285750">
              <a:buFontTx/>
              <a:buChar char="-"/>
            </a:pPr>
            <a:endParaRPr lang="nl-BE" dirty="0" smtClean="0"/>
          </a:p>
        </p:txBody>
      </p:sp>
      <p:pic>
        <p:nvPicPr>
          <p:cNvPr id="1026" name="Picture 2" descr="D:\Energie\Verozo\DSC_3265rolluiken dic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841" y="745623"/>
            <a:ext cx="2451953" cy="16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Energie\Verozo\Harol\doorsnede 2 inbouwrollui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0" y="4498084"/>
            <a:ext cx="2360897" cy="153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Energie\Verozo\Harol\IB-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37" y="2491222"/>
            <a:ext cx="2451953" cy="183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Energie\Verozo\Harol\inbouw binnenaanzicht met motor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04" y="4498084"/>
            <a:ext cx="2425646" cy="157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Energie\Verozo\Harol\inbouw binnenaanzicht met moto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352" y="4498084"/>
            <a:ext cx="2400816" cy="155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Energie\Verozo\Harol\rolluiken_rolluik_inbouwrolluiken_harol_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0" y="745623"/>
            <a:ext cx="236089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4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Buitenzonwering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26</a:t>
            </a:fld>
            <a:endParaRPr lang="nl-NL" dirty="0"/>
          </a:p>
        </p:txBody>
      </p:sp>
      <p:sp>
        <p:nvSpPr>
          <p:cNvPr id="25" name="TextBox 24"/>
          <p:cNvSpPr txBox="1"/>
          <p:nvPr/>
        </p:nvSpPr>
        <p:spPr>
          <a:xfrm>
            <a:off x="5293472" y="908720"/>
            <a:ext cx="3743024" cy="3139321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Belangrijkste eigenschappen :</a:t>
            </a:r>
          </a:p>
          <a:p>
            <a:endParaRPr lang="nl-BE" dirty="0" smtClean="0"/>
          </a:p>
          <a:p>
            <a:pPr marL="285750" indent="-285750">
              <a:buFontTx/>
              <a:buChar char="-"/>
            </a:pPr>
            <a:r>
              <a:rPr lang="nl-BE" dirty="0" smtClean="0"/>
              <a:t>Beperking zonnewinst in zomer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Visueel comfort door daglichttoevoer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Risico op verblinding beperken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Contact met de buitenwereld of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Daglicht volledig tegenhouden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Weerbestendig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Privacy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Veel uitvoeringsvormen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886969" cy="226875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284984"/>
            <a:ext cx="4886968" cy="224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9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Buitenzonwering dynamisch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27</a:t>
            </a:fld>
            <a:endParaRPr lang="nl-NL" dirty="0"/>
          </a:p>
        </p:txBody>
      </p:sp>
      <p:pic>
        <p:nvPicPr>
          <p:cNvPr id="3074" name="Picture 2" descr="http://www.winsol.be/images/Carrousel_foto-s/Zonwering/zonw-combisol-3000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7" y="1254771"/>
            <a:ext cx="2825214" cy="188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67787" y="835936"/>
            <a:ext cx="2825213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/>
              <a:t>knikarmscherm</a:t>
            </a:r>
            <a:endParaRPr lang="nl-BE" sz="18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425503" y="835936"/>
            <a:ext cx="2384006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/>
              <a:t>s</a:t>
            </a:r>
            <a:r>
              <a:rPr lang="nl-BE" sz="1800" dirty="0" smtClean="0"/>
              <a:t>creen gewoon</a:t>
            </a:r>
            <a:endParaRPr lang="nl-BE" sz="1800" dirty="0"/>
          </a:p>
        </p:txBody>
      </p:sp>
      <p:pic>
        <p:nvPicPr>
          <p:cNvPr id="3076" name="Picture 4" descr="D:\Energie\Verozo\buitenscreen gewo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03" y="1254771"/>
            <a:ext cx="2384006" cy="188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084168" y="832959"/>
            <a:ext cx="2832675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/>
              <a:t>w</a:t>
            </a:r>
            <a:r>
              <a:rPr lang="nl-BE" sz="1800" dirty="0" smtClean="0"/>
              <a:t>indvaste screen</a:t>
            </a:r>
            <a:endParaRPr lang="nl-BE" sz="1800" dirty="0"/>
          </a:p>
        </p:txBody>
      </p:sp>
      <p:pic>
        <p:nvPicPr>
          <p:cNvPr id="3077" name="Picture 5" descr="D:\Energie\Verozo\buitenscreenswindva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53993"/>
            <a:ext cx="2832675" cy="18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448261" y="3361023"/>
            <a:ext cx="1799415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/>
              <a:t>uitvalscherm</a:t>
            </a:r>
            <a:endParaRPr lang="nl-BE" sz="1800" dirty="0"/>
          </a:p>
        </p:txBody>
      </p:sp>
      <p:pic>
        <p:nvPicPr>
          <p:cNvPr id="3078" name="Picture 6" descr="D:\Energie\Verozo\uitvalscher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261" y="3779081"/>
            <a:ext cx="1799416" cy="268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41278" y="3355487"/>
            <a:ext cx="1567674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/>
              <a:t>Buitenjaloezie</a:t>
            </a:r>
            <a:endParaRPr lang="nl-BE" sz="1800" dirty="0"/>
          </a:p>
        </p:txBody>
      </p:sp>
      <p:pic>
        <p:nvPicPr>
          <p:cNvPr id="3079" name="Picture 7" descr="D:\Energie\Verozo\Harol\zonweringen_zonwering_buitenjaloezieën_Harol 1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1" y="3769369"/>
            <a:ext cx="1567674" cy="235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4664616" y="3351311"/>
            <a:ext cx="3507783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/>
              <a:t>verandazonwering</a:t>
            </a:r>
            <a:endParaRPr lang="nl-BE" sz="1800" dirty="0"/>
          </a:p>
        </p:txBody>
      </p:sp>
      <p:pic>
        <p:nvPicPr>
          <p:cNvPr id="3081" name="Picture 9" descr="http://www.winsol.be/images/Carrousel_foto-s/Zonwering/verandasol-st21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16" y="3779082"/>
            <a:ext cx="3507784" cy="23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1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Buitenzonwering structureel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28</a:t>
            </a:fld>
            <a:endParaRPr lang="nl-NL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70955" y="835936"/>
            <a:ext cx="1696789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/>
              <a:t>schuifscherm</a:t>
            </a:r>
            <a:endParaRPr lang="nl-BE" sz="18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084168" y="832959"/>
            <a:ext cx="2832675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/>
              <a:t>vleugellamellen</a:t>
            </a:r>
            <a:endParaRPr lang="nl-BE" sz="18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999140" y="3929794"/>
            <a:ext cx="3507783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/>
              <a:t>luifels</a:t>
            </a:r>
            <a:endParaRPr lang="nl-BE" sz="1800" dirty="0"/>
          </a:p>
        </p:txBody>
      </p:sp>
      <p:pic>
        <p:nvPicPr>
          <p:cNvPr id="4098" name="Picture 2" descr="D:\Energie\Verozo\schuifschermen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5" y="1254771"/>
            <a:ext cx="1696789" cy="226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Energie\Verozo\renson9_fla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22" y="1251017"/>
            <a:ext cx="1826354" cy="22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renson.be/nl/431320.im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5" y="4357245"/>
            <a:ext cx="2488877" cy="163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570955" y="3935525"/>
            <a:ext cx="2488877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smtClean="0"/>
              <a:t>terrasoverkapping</a:t>
            </a:r>
            <a:endParaRPr lang="nl-BE" sz="1800" dirty="0"/>
          </a:p>
        </p:txBody>
      </p:sp>
      <p:pic>
        <p:nvPicPr>
          <p:cNvPr id="4104" name="Picture 8" descr="http://www.renson.be/nl/429753.im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47852"/>
            <a:ext cx="3389538" cy="164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etroplois_Hamburg_13">
            <a:hlinkClick r:id="rId9" tooltip="Metroplois_Hamburg_13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894" y="1254771"/>
            <a:ext cx="3397511" cy="226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0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7" y="188640"/>
            <a:ext cx="20097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polyclose.be.viafutura.be/gallery/images/beeldmateriaal/logo200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315034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632973" y="4221088"/>
            <a:ext cx="2418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i="1" dirty="0" smtClean="0"/>
              <a:t>www.verozo.be</a:t>
            </a:r>
          </a:p>
        </p:txBody>
      </p:sp>
      <p:pic>
        <p:nvPicPr>
          <p:cNvPr id="6" name="Picture 4" descr="http://www.verozo.be/sites/verozo/files/styles/streamer_front/public/streamers/streame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3221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2"/>
          <p:cNvSpPr txBox="1"/>
          <p:nvPr/>
        </p:nvSpPr>
        <p:spPr>
          <a:xfrm>
            <a:off x="237547" y="2780928"/>
            <a:ext cx="883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Laat de zon maar schijnen… zonnewering  is het antwoord 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292264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AutoShape 2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E1986DB7-52BC-C249-8599-0EE5173F1A3F}" type="slidenum">
              <a:rPr lang="nl-NL" sz="1300"/>
              <a:pPr/>
              <a:t>3</a:t>
            </a:fld>
            <a:endParaRPr lang="nl-NL"/>
          </a:p>
        </p:txBody>
      </p:sp>
      <p:pic>
        <p:nvPicPr>
          <p:cNvPr id="17411" name="Picture 3" descr="image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6595" r="5646" b="18584"/>
          <a:stretch>
            <a:fillRect/>
          </a:stretch>
        </p:blipFill>
        <p:spPr bwMode="auto">
          <a:xfrm>
            <a:off x="6597923" y="1284759"/>
            <a:ext cx="2263676" cy="102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12" name="Picture 4" descr="image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60" y="1206624"/>
            <a:ext cx="6072188" cy="364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887388" y="3887763"/>
            <a:ext cx="3838649" cy="0"/>
          </a:xfrm>
          <a:prstGeom prst="line">
            <a:avLst/>
          </a:prstGeom>
          <a:noFill/>
          <a:ln w="101600" cap="flat" cmpd="sng">
            <a:solidFill>
              <a:srgbClr val="FF99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nl-NL" sz="1700"/>
          </a:p>
        </p:txBody>
      </p:sp>
      <p:pic>
        <p:nvPicPr>
          <p:cNvPr id="17414" name="Picture 6" descr="BEN-campagnebeeld-handleiding-ontwerp.pdf - Adobe Reader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t="15378" r="50626" b="7848"/>
          <a:stretch>
            <a:fillRect/>
          </a:stretch>
        </p:blipFill>
        <p:spPr bwMode="auto">
          <a:xfrm>
            <a:off x="5471666" y="4272856"/>
            <a:ext cx="2263676" cy="2223492"/>
          </a:xfrm>
          <a:prstGeom prst="rect">
            <a:avLst/>
          </a:prstGeom>
          <a:noFill/>
          <a:ln>
            <a:noFill/>
          </a:ln>
          <a:effectLst>
            <a:outerShdw blurRad="254000" dist="127000" dir="54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100" dirty="0" smtClean="0">
                <a:solidFill>
                  <a:schemeClr val="bg1"/>
                </a:solidFill>
              </a:rPr>
              <a:t>Wonen BA &gt;=1/1/2014 : E60, op weg naar BEN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11" name="Picture 2" descr="Ho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29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2348880"/>
            <a:ext cx="2818656" cy="3777283"/>
          </a:xfrm>
        </p:spPr>
        <p:txBody>
          <a:bodyPr>
            <a:normAutofit/>
          </a:bodyPr>
          <a:lstStyle/>
          <a:p>
            <a:pPr marL="312528" indent="-312528">
              <a:buSzPct val="75000"/>
              <a:buFontTx/>
              <a:buChar char="•"/>
            </a:pPr>
            <a:r>
              <a:rPr lang="nl-NL" sz="1800" dirty="0"/>
              <a:t>E30</a:t>
            </a:r>
          </a:p>
          <a:p>
            <a:pPr marL="312528" indent="-312528">
              <a:buSzPct val="75000"/>
              <a:buFontTx/>
              <a:buChar char="•"/>
            </a:pPr>
            <a:r>
              <a:rPr lang="nl-NL" sz="1800" dirty="0"/>
              <a:t>K40</a:t>
            </a:r>
          </a:p>
          <a:p>
            <a:pPr marL="312528" indent="-312528">
              <a:buSzPct val="75000"/>
              <a:buFontTx/>
              <a:buChar char="•"/>
            </a:pPr>
            <a:r>
              <a:rPr lang="nl-NL" sz="1800" dirty="0"/>
              <a:t>U-max (tabel)</a:t>
            </a:r>
          </a:p>
          <a:p>
            <a:pPr marL="312528" indent="-312528">
              <a:buSzPct val="75000"/>
              <a:buFontTx/>
              <a:buChar char="•"/>
            </a:pPr>
            <a:r>
              <a:rPr lang="nl-NL" sz="1800" dirty="0"/>
              <a:t>NEB rv &lt;= 70 kWh/m2.a</a:t>
            </a:r>
          </a:p>
          <a:p>
            <a:pPr marL="312528" indent="-312528">
              <a:buSzPct val="75000"/>
              <a:buFontTx/>
              <a:buChar char="•"/>
            </a:pPr>
            <a:r>
              <a:rPr lang="nl-NL" sz="1800" dirty="0"/>
              <a:t>Oververhitting &lt;= 6500 </a:t>
            </a:r>
            <a:r>
              <a:rPr lang="nl-NL" sz="1800" dirty="0" err="1"/>
              <a:t>Kh</a:t>
            </a:r>
            <a:endParaRPr lang="nl-NL" sz="1800" dirty="0"/>
          </a:p>
          <a:p>
            <a:pPr marL="312528" indent="-312528">
              <a:buSzPct val="75000"/>
              <a:buFontTx/>
              <a:buChar char="•"/>
            </a:pPr>
            <a:r>
              <a:rPr lang="nl-NL" sz="1800" dirty="0"/>
              <a:t>Ventilatie</a:t>
            </a:r>
          </a:p>
          <a:p>
            <a:pPr marL="312528" indent="-312528">
              <a:buSzPct val="75000"/>
              <a:buFontTx/>
              <a:buChar char="•"/>
            </a:pPr>
            <a:r>
              <a:rPr lang="nl-NL" sz="1800" dirty="0"/>
              <a:t>Aandeel HE</a:t>
            </a:r>
          </a:p>
        </p:txBody>
      </p:sp>
      <p:sp>
        <p:nvSpPr>
          <p:cNvPr id="18435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4</a:t>
            </a:fld>
            <a:endParaRPr lang="nl-NL" dirty="0"/>
          </a:p>
        </p:txBody>
      </p:sp>
      <p:pic>
        <p:nvPicPr>
          <p:cNvPr id="18436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45" y="1699989"/>
            <a:ext cx="5438180" cy="4392290"/>
          </a:xfrm>
          <a:prstGeom prst="rect">
            <a:avLst/>
          </a:prstGeom>
          <a:noFill/>
          <a:ln>
            <a:noFill/>
          </a:ln>
          <a:effectLst>
            <a:outerShdw blurRad="254000" dist="127000" dir="54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8437" name="Picture 5" descr="image19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73" y="764704"/>
            <a:ext cx="2168798" cy="132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100" dirty="0">
                <a:solidFill>
                  <a:schemeClr val="bg1"/>
                </a:solidFill>
              </a:rPr>
              <a:t>Wonen BA &gt;=1/1/2014 : E60, op weg naar BEN</a:t>
            </a:r>
          </a:p>
        </p:txBody>
      </p:sp>
    </p:spTree>
    <p:extLst>
      <p:ext uri="{BB962C8B-B14F-4D97-AF65-F5344CB8AC3E}">
        <p14:creationId xmlns:p14="http://schemas.microsoft.com/office/powerpoint/2010/main" val="5834544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0" y="1926490"/>
            <a:ext cx="8376096" cy="485979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34" y="620690"/>
            <a:ext cx="2965558" cy="129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0688"/>
            <a:ext cx="2977177" cy="129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Case residentieel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11" name="Picture 2" descr="Ho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754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04864"/>
            <a:ext cx="8226554" cy="4538606"/>
          </a:xfrm>
          <a:prstGeom prst="rect">
            <a:avLst/>
          </a:prstGeom>
        </p:spPr>
      </p:pic>
      <p:pic>
        <p:nvPicPr>
          <p:cNvPr id="9" name="Picture 3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7" y="682179"/>
            <a:ext cx="3183119" cy="145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263" y="682179"/>
            <a:ext cx="3797093" cy="145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Case residentieel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12" name="Picture 2" descr="Ho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842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68230" y="3068960"/>
            <a:ext cx="7075769" cy="3067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4230" name="TextBox 13"/>
          <p:cNvSpPr txBox="1">
            <a:spLocks noChangeArrowheads="1"/>
          </p:cNvSpPr>
          <p:nvPr/>
        </p:nvSpPr>
        <p:spPr bwMode="auto">
          <a:xfrm>
            <a:off x="2437606" y="692696"/>
            <a:ext cx="6429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1600" dirty="0">
              <a:latin typeface="Calibri" pitchFamily="34" charset="0"/>
            </a:endParaRPr>
          </a:p>
          <a:p>
            <a:pPr eaLnBrk="1" hangingPunct="1"/>
            <a:endParaRPr lang="en-US" sz="2400" dirty="0" smtClean="0">
              <a:latin typeface="Calibri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94" y="692696"/>
            <a:ext cx="6818606" cy="495378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Autofit/>
          </a:bodyPr>
          <a:lstStyle/>
          <a:p>
            <a:r>
              <a:rPr lang="nl-BE" sz="3100" dirty="0" smtClean="0">
                <a:solidFill>
                  <a:schemeClr val="bg1"/>
                </a:solidFill>
              </a:rPr>
              <a:t>Case residentieel</a:t>
            </a:r>
            <a:endParaRPr lang="nl-BE" sz="31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3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52274091-AFB1-3E4D-8B92-5423C5083EF3}" type="slidenum">
              <a:rPr lang="nl-NL" sz="130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744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30" y="908720"/>
            <a:ext cx="7956352" cy="431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utoShape 2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84150 w 21600"/>
              <a:gd name="T1" fmla="*/ 190500 h 21600"/>
              <a:gd name="T2" fmla="*/ 184150 w 21600"/>
              <a:gd name="T3" fmla="*/ 190500 h 21600"/>
              <a:gd name="T4" fmla="*/ 184150 w 21600"/>
              <a:gd name="T5" fmla="*/ 190500 h 21600"/>
              <a:gd name="T6" fmla="*/ 184150 w 21600"/>
              <a:gd name="T7" fmla="*/ 190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fld id="{323AB52A-B216-4E3B-873F-6B630C4A6D6C}" type="slidenum">
              <a:rPr lang="nl-BE" altLang="nl-BE" sz="1300"/>
              <a:pPr eaLnBrk="1"/>
              <a:t>8</a:t>
            </a:fld>
            <a:endParaRPr lang="nl-BE" altLang="nl-BE"/>
          </a:p>
        </p:txBody>
      </p:sp>
      <p:pic>
        <p:nvPicPr>
          <p:cNvPr id="14340" name="Picture 4" descr="Screen Clippi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6447" y="4259584"/>
            <a:ext cx="3756049" cy="2080617"/>
          </a:xfrm>
          <a:prstGeom prst="rect">
            <a:avLst/>
          </a:prstGeom>
          <a:noFill/>
          <a:ln>
            <a:noFill/>
          </a:ln>
          <a:effectLst>
            <a:outerShdw blurRad="254000" dist="127000" dir="54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 smtClean="0">
                <a:solidFill>
                  <a:schemeClr val="bg1"/>
                </a:solidFill>
              </a:rPr>
              <a:t>Nieuwe EPB- software </a:t>
            </a:r>
            <a:r>
              <a:rPr lang="nl-BE" sz="3200" dirty="0">
                <a:solidFill>
                  <a:schemeClr val="bg1"/>
                </a:solidFill>
              </a:rPr>
              <a:t>(</a:t>
            </a:r>
            <a:r>
              <a:rPr lang="nl-BE" sz="3200" dirty="0" smtClean="0">
                <a:solidFill>
                  <a:schemeClr val="bg1"/>
                </a:solidFill>
              </a:rPr>
              <a:t>Altran) 5.02</a:t>
            </a:r>
            <a:endParaRPr lang="nl-BE" sz="3200" dirty="0">
              <a:solidFill>
                <a:schemeClr val="bg1"/>
              </a:solidFill>
            </a:endParaRPr>
          </a:p>
        </p:txBody>
      </p:sp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545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verozo.be/sites/verozo/files/styles/streamer_front/public/streamers/streamer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394092"/>
            <a:ext cx="9144000" cy="20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AutoShape 2"/>
          <p:cNvSpPr>
            <a:spLocks/>
          </p:cNvSpPr>
          <p:nvPr/>
        </p:nvSpPr>
        <p:spPr bwMode="auto">
          <a:xfrm>
            <a:off x="8512225" y="6466210"/>
            <a:ext cx="258961" cy="267891"/>
          </a:xfrm>
          <a:custGeom>
            <a:avLst/>
            <a:gdLst>
              <a:gd name="T0" fmla="*/ 184150 w 21600"/>
              <a:gd name="T1" fmla="*/ 190500 h 21600"/>
              <a:gd name="T2" fmla="*/ 184150 w 21600"/>
              <a:gd name="T3" fmla="*/ 190500 h 21600"/>
              <a:gd name="T4" fmla="*/ 184150 w 21600"/>
              <a:gd name="T5" fmla="*/ 190500 h 21600"/>
              <a:gd name="T6" fmla="*/ 184150 w 21600"/>
              <a:gd name="T7" fmla="*/ 190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fld id="{323AB52A-B216-4E3B-873F-6B630C4A6D6C}" type="slidenum">
              <a:rPr lang="nl-BE" altLang="nl-BE" sz="1300"/>
              <a:pPr eaLnBrk="1"/>
              <a:t>9</a:t>
            </a:fld>
            <a:endParaRPr lang="nl-BE" altLang="nl-BE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 smtClean="0">
                <a:solidFill>
                  <a:schemeClr val="bg1"/>
                </a:solidFill>
              </a:rPr>
              <a:t>Bibliotheek zonnewering in EPB- software</a:t>
            </a:r>
            <a:endParaRPr lang="nl-BE" sz="3200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69" y="951207"/>
            <a:ext cx="8100392" cy="438999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221088"/>
            <a:ext cx="6487401" cy="192190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9" name="Picture 2" descr="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9320"/>
            <a:ext cx="1368152" cy="3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7540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568</Words>
  <Application>Microsoft Office PowerPoint</Application>
  <PresentationFormat>Diavoorstelling (4:3)</PresentationFormat>
  <Paragraphs>129</Paragraphs>
  <Slides>29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3" baseType="lpstr">
      <vt:lpstr>Arial</vt:lpstr>
      <vt:lpstr>Calibri</vt:lpstr>
      <vt:lpstr>Helvetica Light</vt:lpstr>
      <vt:lpstr>Office Theme</vt:lpstr>
      <vt:lpstr>PowerPoint-presentatie</vt:lpstr>
      <vt:lpstr>PowerPoint-presentatie</vt:lpstr>
      <vt:lpstr>PowerPoint-presentatie</vt:lpstr>
      <vt:lpstr>PowerPoint-presentatie</vt:lpstr>
      <vt:lpstr>Case residentieel</vt:lpstr>
      <vt:lpstr>Case residentieel</vt:lpstr>
      <vt:lpstr>Case residentieel</vt:lpstr>
      <vt:lpstr>PowerPoint-presentatie</vt:lpstr>
      <vt:lpstr>PowerPoint-presentatie</vt:lpstr>
      <vt:lpstr>PowerPoint-presentatie</vt:lpstr>
      <vt:lpstr>PowerPoint-presentatie</vt:lpstr>
      <vt:lpstr>Oververhitting met BA &lt; 1/1/2014</vt:lpstr>
      <vt:lpstr>Oververhitting met BA &gt;= 1/1/2014</vt:lpstr>
      <vt:lpstr>Oververhitting opengaande vensters : vast</vt:lpstr>
      <vt:lpstr>Oververhitting opengaande vensters : geen risico</vt:lpstr>
      <vt:lpstr>Oververhitting opengaande vensters : laag risico</vt:lpstr>
      <vt:lpstr>Oververhitting opengaande vensters : reëel risico</vt:lpstr>
      <vt:lpstr>Variatie oververhitting : opengaande vensters</vt:lpstr>
      <vt:lpstr>Beschaduwing : gedetailleerde berekening</vt:lpstr>
      <vt:lpstr>Beschaduwing : gedetailleerde berekening</vt:lpstr>
      <vt:lpstr>EPB- resultaten</vt:lpstr>
      <vt:lpstr>Zonnewering met rolluiken</vt:lpstr>
      <vt:lpstr>Bouwknopen en rolluikkasten</vt:lpstr>
      <vt:lpstr>Bouwknopen en rolluikkasten</vt:lpstr>
      <vt:lpstr>Zonnewering met rolluiken</vt:lpstr>
      <vt:lpstr>Buitenzonwering</vt:lpstr>
      <vt:lpstr>Buitenzonwering dynamisch</vt:lpstr>
      <vt:lpstr>Buitenzonwering structureel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</dc:title>
  <dc:creator>Luc Dedeyne</dc:creator>
  <cp:lastModifiedBy>Ann Van Eycken</cp:lastModifiedBy>
  <cp:revision>76</cp:revision>
  <dcterms:created xsi:type="dcterms:W3CDTF">2014-01-15T23:18:25Z</dcterms:created>
  <dcterms:modified xsi:type="dcterms:W3CDTF">2014-01-17T05:47:07Z</dcterms:modified>
</cp:coreProperties>
</file>