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4" r:id="rId3"/>
    <p:sldId id="424" r:id="rId4"/>
    <p:sldId id="269" r:id="rId5"/>
    <p:sldId id="415" r:id="rId6"/>
    <p:sldId id="416" r:id="rId7"/>
    <p:sldId id="414" r:id="rId8"/>
    <p:sldId id="417" r:id="rId9"/>
    <p:sldId id="418" r:id="rId10"/>
    <p:sldId id="427" r:id="rId11"/>
    <p:sldId id="426" r:id="rId12"/>
    <p:sldId id="429" r:id="rId13"/>
    <p:sldId id="428" r:id="rId14"/>
    <p:sldId id="425" r:id="rId15"/>
    <p:sldId id="419" r:id="rId16"/>
    <p:sldId id="420" r:id="rId17"/>
    <p:sldId id="421" r:id="rId18"/>
    <p:sldId id="422" r:id="rId19"/>
    <p:sldId id="430" r:id="rId20"/>
    <p:sldId id="431" r:id="rId21"/>
    <p:sldId id="432" r:id="rId22"/>
    <p:sldId id="433" r:id="rId23"/>
    <p:sldId id="434" r:id="rId24"/>
    <p:sldId id="435" r:id="rId25"/>
    <p:sldId id="410" r:id="rId26"/>
    <p:sldId id="411" r:id="rId27"/>
  </p:sldIdLst>
  <p:sldSz cx="9144000" cy="6858000" type="screen4x3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E46"/>
    <a:srgbClr val="F6A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866BB-4741-454A-91F0-12574E2D1610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D52DA1C-3BB8-4BFA-B547-D9C867A6269D}">
      <dgm:prSet phldrT="[Text]"/>
      <dgm:spPr/>
      <dgm:t>
        <a:bodyPr/>
        <a:lstStyle/>
        <a:p>
          <a:r>
            <a:rPr lang="nl-BE" dirty="0" smtClean="0"/>
            <a:t>Europese richtlijnen (leiden tot normen)</a:t>
          </a:r>
          <a:endParaRPr lang="nl-BE" dirty="0"/>
        </a:p>
      </dgm:t>
    </dgm:pt>
    <dgm:pt modelId="{209A80DC-B27E-4A22-813A-83718F20FAFB}" type="parTrans" cxnId="{4876E6B9-0DF6-4198-98F7-E54B6CB22EDC}">
      <dgm:prSet/>
      <dgm:spPr/>
      <dgm:t>
        <a:bodyPr/>
        <a:lstStyle/>
        <a:p>
          <a:endParaRPr lang="nl-BE"/>
        </a:p>
      </dgm:t>
    </dgm:pt>
    <dgm:pt modelId="{7AC403E2-3750-4767-A832-4422DFFDC0AA}" type="sibTrans" cxnId="{4876E6B9-0DF6-4198-98F7-E54B6CB22EDC}">
      <dgm:prSet/>
      <dgm:spPr/>
      <dgm:t>
        <a:bodyPr/>
        <a:lstStyle/>
        <a:p>
          <a:endParaRPr lang="nl-BE"/>
        </a:p>
      </dgm:t>
    </dgm:pt>
    <dgm:pt modelId="{0149BB9A-6F00-4775-8DB7-9C1EB6887257}">
      <dgm:prSet phldrT="[Text]"/>
      <dgm:spPr/>
      <dgm:t>
        <a:bodyPr/>
        <a:lstStyle/>
        <a:p>
          <a:r>
            <a:rPr lang="nl-BE" dirty="0" smtClean="0"/>
            <a:t>Bouwproductenrichtlijn</a:t>
          </a:r>
          <a:br>
            <a:rPr lang="nl-BE" dirty="0" smtClean="0"/>
          </a:br>
          <a:r>
            <a:rPr lang="nl-BE" dirty="0" smtClean="0"/>
            <a:t>(89/106/EEG)</a:t>
          </a:r>
          <a:endParaRPr lang="nl-BE" dirty="0"/>
        </a:p>
      </dgm:t>
    </dgm:pt>
    <dgm:pt modelId="{426C3F31-51B2-4833-B4D2-3F853E893BF5}" type="parTrans" cxnId="{812F7832-CBA3-4DF3-83BD-531F21204A00}">
      <dgm:prSet/>
      <dgm:spPr/>
      <dgm:t>
        <a:bodyPr/>
        <a:lstStyle/>
        <a:p>
          <a:endParaRPr lang="nl-BE"/>
        </a:p>
      </dgm:t>
    </dgm:pt>
    <dgm:pt modelId="{45756EBD-96C1-414B-B26B-F451392EDE03}" type="sibTrans" cxnId="{812F7832-CBA3-4DF3-83BD-531F21204A00}">
      <dgm:prSet/>
      <dgm:spPr/>
      <dgm:t>
        <a:bodyPr/>
        <a:lstStyle/>
        <a:p>
          <a:endParaRPr lang="nl-BE"/>
        </a:p>
      </dgm:t>
    </dgm:pt>
    <dgm:pt modelId="{5FFD6344-AC44-45A8-9816-F4DFFDD9B616}">
      <dgm:prSet phldrT="[Text]"/>
      <dgm:spPr/>
      <dgm:t>
        <a:bodyPr/>
        <a:lstStyle/>
        <a:p>
          <a:r>
            <a:rPr lang="nl-BE" dirty="0" smtClean="0"/>
            <a:t>Machinerichtlijn</a:t>
          </a:r>
          <a:br>
            <a:rPr lang="nl-BE" dirty="0" smtClean="0"/>
          </a:br>
          <a:r>
            <a:rPr lang="nl-BE" dirty="0" smtClean="0"/>
            <a:t>(2006/42/EG)</a:t>
          </a:r>
          <a:endParaRPr lang="nl-BE" dirty="0"/>
        </a:p>
      </dgm:t>
    </dgm:pt>
    <dgm:pt modelId="{06B7F160-B3ED-458D-8B0B-5EA36EB1CC88}" type="parTrans" cxnId="{2AFC92CE-4B3D-41EC-A6A3-04E32D780446}">
      <dgm:prSet/>
      <dgm:spPr/>
      <dgm:t>
        <a:bodyPr/>
        <a:lstStyle/>
        <a:p>
          <a:endParaRPr lang="nl-BE"/>
        </a:p>
      </dgm:t>
    </dgm:pt>
    <dgm:pt modelId="{FFA3597B-8788-41C2-A772-D87DB80C022C}" type="sibTrans" cxnId="{2AFC92CE-4B3D-41EC-A6A3-04E32D780446}">
      <dgm:prSet/>
      <dgm:spPr/>
      <dgm:t>
        <a:bodyPr/>
        <a:lstStyle/>
        <a:p>
          <a:endParaRPr lang="nl-BE"/>
        </a:p>
      </dgm:t>
    </dgm:pt>
    <dgm:pt modelId="{932842F6-3DB0-40D7-BCE2-C680FAC503E6}">
      <dgm:prSet phldrT="[Text]"/>
      <dgm:spPr/>
      <dgm:t>
        <a:bodyPr/>
        <a:lstStyle/>
        <a:p>
          <a:r>
            <a:rPr lang="nl-BE" dirty="0" smtClean="0"/>
            <a:t>Europese productnormen (verplicht als geharmoniseerd)</a:t>
          </a:r>
          <a:endParaRPr lang="nl-BE" dirty="0"/>
        </a:p>
      </dgm:t>
    </dgm:pt>
    <dgm:pt modelId="{B719F655-D5CF-4BF9-8B65-271533EE05AB}" type="parTrans" cxnId="{540A867C-283B-48A7-A5ED-F79AF5224EE5}">
      <dgm:prSet/>
      <dgm:spPr/>
      <dgm:t>
        <a:bodyPr/>
        <a:lstStyle/>
        <a:p>
          <a:endParaRPr lang="nl-BE"/>
        </a:p>
      </dgm:t>
    </dgm:pt>
    <dgm:pt modelId="{8E0FE55C-3517-4C87-B894-557AE9104D9A}" type="sibTrans" cxnId="{540A867C-283B-48A7-A5ED-F79AF5224EE5}">
      <dgm:prSet/>
      <dgm:spPr/>
      <dgm:t>
        <a:bodyPr/>
        <a:lstStyle/>
        <a:p>
          <a:endParaRPr lang="nl-BE"/>
        </a:p>
      </dgm:t>
    </dgm:pt>
    <dgm:pt modelId="{3750F3AB-79F2-40B4-B5FF-B24E53682FAA}">
      <dgm:prSet phldrT="[Text]" custT="1"/>
      <dgm:spPr/>
      <dgm:t>
        <a:bodyPr/>
        <a:lstStyle/>
        <a:p>
          <a:r>
            <a:rPr lang="nl-BE" sz="2000" b="1" dirty="0" smtClean="0"/>
            <a:t>NBN EN 13659, NBN EN 13561, NBN EN 13120</a:t>
          </a:r>
          <a:endParaRPr lang="nl-BE" sz="2000" b="1" dirty="0"/>
        </a:p>
      </dgm:t>
    </dgm:pt>
    <dgm:pt modelId="{EB22E433-54AE-4B84-A22C-D5CB605D436D}" type="parTrans" cxnId="{239E91BE-334D-4C76-BA6D-A42445FC5E40}">
      <dgm:prSet/>
      <dgm:spPr/>
      <dgm:t>
        <a:bodyPr/>
        <a:lstStyle/>
        <a:p>
          <a:endParaRPr lang="nl-BE"/>
        </a:p>
      </dgm:t>
    </dgm:pt>
    <dgm:pt modelId="{13C0809F-55EA-47FF-BFFB-FEB03A9B1ACA}" type="sibTrans" cxnId="{239E91BE-334D-4C76-BA6D-A42445FC5E40}">
      <dgm:prSet/>
      <dgm:spPr/>
      <dgm:t>
        <a:bodyPr/>
        <a:lstStyle/>
        <a:p>
          <a:endParaRPr lang="nl-BE"/>
        </a:p>
      </dgm:t>
    </dgm:pt>
    <dgm:pt modelId="{AF37CA99-B201-4620-9073-616239DB6BF1}">
      <dgm:prSet phldrT="[Text]"/>
      <dgm:spPr/>
      <dgm:t>
        <a:bodyPr/>
        <a:lstStyle/>
        <a:p>
          <a:r>
            <a:rPr lang="nl-BE" dirty="0" smtClean="0"/>
            <a:t>Belgische regelgevingen (meestal van toepassing)</a:t>
          </a:r>
          <a:endParaRPr lang="nl-BE" dirty="0"/>
        </a:p>
      </dgm:t>
    </dgm:pt>
    <dgm:pt modelId="{BC16DF6B-3ECA-4443-A04F-3ABED6D8FD89}" type="parTrans" cxnId="{F217A35A-9864-439E-B9DF-062C98233D46}">
      <dgm:prSet/>
      <dgm:spPr/>
      <dgm:t>
        <a:bodyPr/>
        <a:lstStyle/>
        <a:p>
          <a:endParaRPr lang="nl-BE"/>
        </a:p>
      </dgm:t>
    </dgm:pt>
    <dgm:pt modelId="{1A0C00C0-3A71-4258-A455-1845A141DEEF}" type="sibTrans" cxnId="{F217A35A-9864-439E-B9DF-062C98233D46}">
      <dgm:prSet/>
      <dgm:spPr/>
      <dgm:t>
        <a:bodyPr/>
        <a:lstStyle/>
        <a:p>
          <a:endParaRPr lang="nl-BE"/>
        </a:p>
      </dgm:t>
    </dgm:pt>
    <dgm:pt modelId="{12A32634-49FD-4D1D-A2DE-87A2C4BD9D0C}">
      <dgm:prSet phldrT="[Text]" custT="1"/>
      <dgm:spPr/>
      <dgm:t>
        <a:bodyPr/>
        <a:lstStyle/>
        <a:p>
          <a:r>
            <a:rPr lang="nl-BE" sz="2000" b="1" dirty="0" smtClean="0"/>
            <a:t>EPB regelgeving (Vlaams, Brussels, Waals)</a:t>
          </a:r>
          <a:r>
            <a:rPr lang="nl-BE" sz="2000" dirty="0" smtClean="0"/>
            <a:t/>
          </a:r>
          <a:br>
            <a:rPr lang="nl-BE" sz="2000" dirty="0" smtClean="0"/>
          </a:br>
          <a:r>
            <a:rPr lang="nl-BE" sz="2000" dirty="0" smtClean="0"/>
            <a:t>Regionale implementatie van Europese EPB richtlijn</a:t>
          </a:r>
          <a:endParaRPr lang="nl-BE" sz="2000" dirty="0"/>
        </a:p>
      </dgm:t>
    </dgm:pt>
    <dgm:pt modelId="{9B75EA3E-452D-49D1-81CC-1B4BFE9FE6E3}" type="parTrans" cxnId="{BD31FB91-856C-45F7-9124-F6515222E737}">
      <dgm:prSet/>
      <dgm:spPr/>
      <dgm:t>
        <a:bodyPr/>
        <a:lstStyle/>
        <a:p>
          <a:endParaRPr lang="nl-BE"/>
        </a:p>
      </dgm:t>
    </dgm:pt>
    <dgm:pt modelId="{E403BD30-737E-436A-80DA-B2C821290E61}" type="sibTrans" cxnId="{BD31FB91-856C-45F7-9124-F6515222E737}">
      <dgm:prSet/>
      <dgm:spPr/>
      <dgm:t>
        <a:bodyPr/>
        <a:lstStyle/>
        <a:p>
          <a:endParaRPr lang="nl-BE"/>
        </a:p>
      </dgm:t>
    </dgm:pt>
    <dgm:pt modelId="{29060B1E-8056-49B1-BFE3-F141CA48A02A}">
      <dgm:prSet/>
      <dgm:spPr/>
      <dgm:t>
        <a:bodyPr/>
        <a:lstStyle/>
        <a:p>
          <a:r>
            <a:rPr lang="nl-BE" dirty="0" smtClean="0"/>
            <a:t>Elektromagnetische compatibiliteit</a:t>
          </a:r>
          <a:br>
            <a:rPr lang="nl-BE" dirty="0" smtClean="0"/>
          </a:br>
          <a:r>
            <a:rPr lang="nl-BE" dirty="0" smtClean="0"/>
            <a:t>(2004/108/EG)</a:t>
          </a:r>
          <a:endParaRPr lang="nl-BE" dirty="0"/>
        </a:p>
      </dgm:t>
    </dgm:pt>
    <dgm:pt modelId="{54929028-38F8-47DD-98D3-2C24BB7A73C0}" type="parTrans" cxnId="{962E892B-D3B2-4918-889D-C0AC721156F8}">
      <dgm:prSet/>
      <dgm:spPr/>
      <dgm:t>
        <a:bodyPr/>
        <a:lstStyle/>
        <a:p>
          <a:endParaRPr lang="nl-BE"/>
        </a:p>
      </dgm:t>
    </dgm:pt>
    <dgm:pt modelId="{C6B260B0-30A3-4E26-AA1E-031725E631B6}" type="sibTrans" cxnId="{962E892B-D3B2-4918-889D-C0AC721156F8}">
      <dgm:prSet/>
      <dgm:spPr/>
      <dgm:t>
        <a:bodyPr/>
        <a:lstStyle/>
        <a:p>
          <a:endParaRPr lang="nl-BE"/>
        </a:p>
      </dgm:t>
    </dgm:pt>
    <dgm:pt modelId="{90A447BF-59F4-4269-8FF6-F3A4E0C7F1E7}">
      <dgm:prSet/>
      <dgm:spPr/>
      <dgm:t>
        <a:bodyPr/>
        <a:lstStyle/>
        <a:p>
          <a:r>
            <a:rPr lang="nl-BE" dirty="0" smtClean="0"/>
            <a:t>…</a:t>
          </a:r>
          <a:endParaRPr lang="nl-BE" dirty="0"/>
        </a:p>
      </dgm:t>
    </dgm:pt>
    <dgm:pt modelId="{57CB4087-FA7E-43FF-9ABF-4DF06C871FE8}" type="parTrans" cxnId="{1B072A9A-97DD-44DA-9B7F-7804EBBBF283}">
      <dgm:prSet/>
      <dgm:spPr/>
      <dgm:t>
        <a:bodyPr/>
        <a:lstStyle/>
        <a:p>
          <a:endParaRPr lang="nl-BE"/>
        </a:p>
      </dgm:t>
    </dgm:pt>
    <dgm:pt modelId="{56D8279E-165D-43B8-91C5-2DA08F7FDA01}" type="sibTrans" cxnId="{1B072A9A-97DD-44DA-9B7F-7804EBBBF283}">
      <dgm:prSet/>
      <dgm:spPr/>
      <dgm:t>
        <a:bodyPr/>
        <a:lstStyle/>
        <a:p>
          <a:endParaRPr lang="nl-BE"/>
        </a:p>
      </dgm:t>
    </dgm:pt>
    <dgm:pt modelId="{04D6A611-4177-4466-9AEB-F75D32313967}" type="pres">
      <dgm:prSet presAssocID="{D0B866BB-4741-454A-91F0-12574E2D1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D0DD5C24-C7F6-472F-9167-57EF9EB35622}" type="pres">
      <dgm:prSet presAssocID="{AF37CA99-B201-4620-9073-616239DB6BF1}" presName="boxAndChildren" presStyleCnt="0"/>
      <dgm:spPr/>
      <dgm:t>
        <a:bodyPr/>
        <a:lstStyle/>
        <a:p>
          <a:endParaRPr lang="nl-BE"/>
        </a:p>
      </dgm:t>
    </dgm:pt>
    <dgm:pt modelId="{B8BDAD1A-D49A-48B7-8E6A-A42807B0E77B}" type="pres">
      <dgm:prSet presAssocID="{AF37CA99-B201-4620-9073-616239DB6BF1}" presName="parentTextBox" presStyleLbl="node1" presStyleIdx="0" presStyleCnt="3"/>
      <dgm:spPr/>
      <dgm:t>
        <a:bodyPr/>
        <a:lstStyle/>
        <a:p>
          <a:endParaRPr lang="nl-BE"/>
        </a:p>
      </dgm:t>
    </dgm:pt>
    <dgm:pt modelId="{1594AB99-0573-4E18-AC71-707CBE421EB9}" type="pres">
      <dgm:prSet presAssocID="{AF37CA99-B201-4620-9073-616239DB6BF1}" presName="entireBox" presStyleLbl="node1" presStyleIdx="0" presStyleCnt="3"/>
      <dgm:spPr/>
      <dgm:t>
        <a:bodyPr/>
        <a:lstStyle/>
        <a:p>
          <a:endParaRPr lang="nl-BE"/>
        </a:p>
      </dgm:t>
    </dgm:pt>
    <dgm:pt modelId="{C11456B3-EB3E-4B52-BE3D-05553FD0AFBA}" type="pres">
      <dgm:prSet presAssocID="{AF37CA99-B201-4620-9073-616239DB6BF1}" presName="descendantBox" presStyleCnt="0"/>
      <dgm:spPr/>
      <dgm:t>
        <a:bodyPr/>
        <a:lstStyle/>
        <a:p>
          <a:endParaRPr lang="nl-BE"/>
        </a:p>
      </dgm:t>
    </dgm:pt>
    <dgm:pt modelId="{0611EE49-B511-42BA-8750-14056DBA1501}" type="pres">
      <dgm:prSet presAssocID="{12A32634-49FD-4D1D-A2DE-87A2C4BD9D0C}" presName="childTextBox" presStyleLbl="fgAccFollowNode1" presStyleIdx="0" presStyleCnt="6" custScaleX="100000" custLinFactNeighborY="-797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7C72044-7C74-4E14-931A-4904D8F36B22}" type="pres">
      <dgm:prSet presAssocID="{8E0FE55C-3517-4C87-B894-557AE9104D9A}" presName="sp" presStyleCnt="0"/>
      <dgm:spPr/>
      <dgm:t>
        <a:bodyPr/>
        <a:lstStyle/>
        <a:p>
          <a:endParaRPr lang="nl-BE"/>
        </a:p>
      </dgm:t>
    </dgm:pt>
    <dgm:pt modelId="{512A113F-E6B6-454F-AA02-56EE5ECAE98E}" type="pres">
      <dgm:prSet presAssocID="{932842F6-3DB0-40D7-BCE2-C680FAC503E6}" presName="arrowAndChildren" presStyleCnt="0"/>
      <dgm:spPr/>
      <dgm:t>
        <a:bodyPr/>
        <a:lstStyle/>
        <a:p>
          <a:endParaRPr lang="nl-BE"/>
        </a:p>
      </dgm:t>
    </dgm:pt>
    <dgm:pt modelId="{78ABBB4C-A096-4257-A092-BD936FAF2C83}" type="pres">
      <dgm:prSet presAssocID="{932842F6-3DB0-40D7-BCE2-C680FAC503E6}" presName="parentTextArrow" presStyleLbl="node1" presStyleIdx="0" presStyleCnt="3"/>
      <dgm:spPr/>
      <dgm:t>
        <a:bodyPr/>
        <a:lstStyle/>
        <a:p>
          <a:endParaRPr lang="nl-BE"/>
        </a:p>
      </dgm:t>
    </dgm:pt>
    <dgm:pt modelId="{21417B3E-7D93-4AAE-92CB-6AF775CEECFF}" type="pres">
      <dgm:prSet presAssocID="{932842F6-3DB0-40D7-BCE2-C680FAC503E6}" presName="arrow" presStyleLbl="node1" presStyleIdx="1" presStyleCnt="3"/>
      <dgm:spPr/>
      <dgm:t>
        <a:bodyPr/>
        <a:lstStyle/>
        <a:p>
          <a:endParaRPr lang="nl-BE"/>
        </a:p>
      </dgm:t>
    </dgm:pt>
    <dgm:pt modelId="{C2932953-DDC5-4E11-875D-121E854E6620}" type="pres">
      <dgm:prSet presAssocID="{932842F6-3DB0-40D7-BCE2-C680FAC503E6}" presName="descendantArrow" presStyleCnt="0"/>
      <dgm:spPr/>
      <dgm:t>
        <a:bodyPr/>
        <a:lstStyle/>
        <a:p>
          <a:endParaRPr lang="nl-BE"/>
        </a:p>
      </dgm:t>
    </dgm:pt>
    <dgm:pt modelId="{545F3DA4-4CBC-42D8-8965-B83665700FF5}" type="pres">
      <dgm:prSet presAssocID="{3750F3AB-79F2-40B4-B5FF-B24E53682FAA}" presName="childTextArrow" presStyleLbl="fgAccFollowNode1" presStyleIdx="1" presStyleCnt="6" custScaleX="100000" custLinFactNeighborY="-1806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381AD11-71A5-410F-A02A-436114501BA8}" type="pres">
      <dgm:prSet presAssocID="{7AC403E2-3750-4767-A832-4422DFFDC0AA}" presName="sp" presStyleCnt="0"/>
      <dgm:spPr/>
      <dgm:t>
        <a:bodyPr/>
        <a:lstStyle/>
        <a:p>
          <a:endParaRPr lang="nl-BE"/>
        </a:p>
      </dgm:t>
    </dgm:pt>
    <dgm:pt modelId="{1E15F606-2A4B-4CC1-BC28-FBFCAA1B6361}" type="pres">
      <dgm:prSet presAssocID="{ED52DA1C-3BB8-4BFA-B547-D9C867A6269D}" presName="arrowAndChildren" presStyleCnt="0"/>
      <dgm:spPr/>
      <dgm:t>
        <a:bodyPr/>
        <a:lstStyle/>
        <a:p>
          <a:endParaRPr lang="nl-BE"/>
        </a:p>
      </dgm:t>
    </dgm:pt>
    <dgm:pt modelId="{D360B466-E0B1-4361-9240-F1FA8F84970E}" type="pres">
      <dgm:prSet presAssocID="{ED52DA1C-3BB8-4BFA-B547-D9C867A6269D}" presName="parentTextArrow" presStyleLbl="node1" presStyleIdx="1" presStyleCnt="3"/>
      <dgm:spPr/>
      <dgm:t>
        <a:bodyPr/>
        <a:lstStyle/>
        <a:p>
          <a:endParaRPr lang="nl-BE"/>
        </a:p>
      </dgm:t>
    </dgm:pt>
    <dgm:pt modelId="{591D4F3C-D344-4FD3-A2DD-80289AC4C8FF}" type="pres">
      <dgm:prSet presAssocID="{ED52DA1C-3BB8-4BFA-B547-D9C867A6269D}" presName="arrow" presStyleLbl="node1" presStyleIdx="2" presStyleCnt="3" custLinFactNeighborX="1594" custLinFactNeighborY="7694"/>
      <dgm:spPr/>
      <dgm:t>
        <a:bodyPr/>
        <a:lstStyle/>
        <a:p>
          <a:endParaRPr lang="nl-BE"/>
        </a:p>
      </dgm:t>
    </dgm:pt>
    <dgm:pt modelId="{400711A5-8F4D-4125-AAA9-00FED8B924DB}" type="pres">
      <dgm:prSet presAssocID="{ED52DA1C-3BB8-4BFA-B547-D9C867A6269D}" presName="descendantArrow" presStyleCnt="0"/>
      <dgm:spPr/>
      <dgm:t>
        <a:bodyPr/>
        <a:lstStyle/>
        <a:p>
          <a:endParaRPr lang="nl-BE"/>
        </a:p>
      </dgm:t>
    </dgm:pt>
    <dgm:pt modelId="{813856F8-DB04-42D7-AB5C-14BCBD321F71}" type="pres">
      <dgm:prSet presAssocID="{0149BB9A-6F00-4775-8DB7-9C1EB6887257}" presName="childTextArrow" presStyleLbl="fgAccFollowNode1" presStyleIdx="2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2EA3D70-5AF2-4C57-95EA-74B5D285B5CB}" type="pres">
      <dgm:prSet presAssocID="{5FFD6344-AC44-45A8-9816-F4DFFDD9B616}" presName="childTextArrow" presStyleLbl="fgAccFollowNode1" presStyleIdx="3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539FE64-30CC-42CF-9372-0DA37B907DB2}" type="pres">
      <dgm:prSet presAssocID="{29060B1E-8056-49B1-BFE3-F141CA48A02A}" presName="childTextArrow" presStyleLbl="fgAccFollowNode1" presStyleIdx="4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95EA4F-5256-4879-BCF2-FE28070798F3}" type="pres">
      <dgm:prSet presAssocID="{90A447BF-59F4-4269-8FF6-F3A4E0C7F1E7}" presName="childTextArrow" presStyleLbl="fgAccFollowNode1" presStyleIdx="5" presStyleCnt="6" custScaleX="2000000" custLinFactNeighborY="1224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62E892B-D3B2-4918-889D-C0AC721156F8}" srcId="{ED52DA1C-3BB8-4BFA-B547-D9C867A6269D}" destId="{29060B1E-8056-49B1-BFE3-F141CA48A02A}" srcOrd="2" destOrd="0" parTransId="{54929028-38F8-47DD-98D3-2C24BB7A73C0}" sibTransId="{C6B260B0-30A3-4E26-AA1E-031725E631B6}"/>
    <dgm:cxn modelId="{5CF276DC-B6DF-4C3F-BED1-5010A47DE5AF}" type="presOf" srcId="{29060B1E-8056-49B1-BFE3-F141CA48A02A}" destId="{8539FE64-30CC-42CF-9372-0DA37B907DB2}" srcOrd="0" destOrd="0" presId="urn:microsoft.com/office/officeart/2005/8/layout/process4"/>
    <dgm:cxn modelId="{2FEA37C4-A5BF-4CA8-867F-715427E480EA}" type="presOf" srcId="{D0B866BB-4741-454A-91F0-12574E2D1610}" destId="{04D6A611-4177-4466-9AEB-F75D32313967}" srcOrd="0" destOrd="0" presId="urn:microsoft.com/office/officeart/2005/8/layout/process4"/>
    <dgm:cxn modelId="{BD31FB91-856C-45F7-9124-F6515222E737}" srcId="{AF37CA99-B201-4620-9073-616239DB6BF1}" destId="{12A32634-49FD-4D1D-A2DE-87A2C4BD9D0C}" srcOrd="0" destOrd="0" parTransId="{9B75EA3E-452D-49D1-81CC-1B4BFE9FE6E3}" sibTransId="{E403BD30-737E-436A-80DA-B2C821290E61}"/>
    <dgm:cxn modelId="{63222EC2-B0F3-4D5B-B92C-45D62DBECB34}" type="presOf" srcId="{932842F6-3DB0-40D7-BCE2-C680FAC503E6}" destId="{21417B3E-7D93-4AAE-92CB-6AF775CEECFF}" srcOrd="1" destOrd="0" presId="urn:microsoft.com/office/officeart/2005/8/layout/process4"/>
    <dgm:cxn modelId="{4876E6B9-0DF6-4198-98F7-E54B6CB22EDC}" srcId="{D0B866BB-4741-454A-91F0-12574E2D1610}" destId="{ED52DA1C-3BB8-4BFA-B547-D9C867A6269D}" srcOrd="0" destOrd="0" parTransId="{209A80DC-B27E-4A22-813A-83718F20FAFB}" sibTransId="{7AC403E2-3750-4767-A832-4422DFFDC0AA}"/>
    <dgm:cxn modelId="{62DD9752-7C17-4059-86CF-F0DA20E1C968}" type="presOf" srcId="{932842F6-3DB0-40D7-BCE2-C680FAC503E6}" destId="{78ABBB4C-A096-4257-A092-BD936FAF2C83}" srcOrd="0" destOrd="0" presId="urn:microsoft.com/office/officeart/2005/8/layout/process4"/>
    <dgm:cxn modelId="{CF500BFA-4A8B-476C-9E1A-E1A641569533}" type="presOf" srcId="{5FFD6344-AC44-45A8-9816-F4DFFDD9B616}" destId="{62EA3D70-5AF2-4C57-95EA-74B5D285B5CB}" srcOrd="0" destOrd="0" presId="urn:microsoft.com/office/officeart/2005/8/layout/process4"/>
    <dgm:cxn modelId="{1B072A9A-97DD-44DA-9B7F-7804EBBBF283}" srcId="{ED52DA1C-3BB8-4BFA-B547-D9C867A6269D}" destId="{90A447BF-59F4-4269-8FF6-F3A4E0C7F1E7}" srcOrd="3" destOrd="0" parTransId="{57CB4087-FA7E-43FF-9ABF-4DF06C871FE8}" sibTransId="{56D8279E-165D-43B8-91C5-2DA08F7FDA01}"/>
    <dgm:cxn modelId="{27FA624F-2345-40E2-96E9-81B68286684D}" type="presOf" srcId="{AF37CA99-B201-4620-9073-616239DB6BF1}" destId="{1594AB99-0573-4E18-AC71-707CBE421EB9}" srcOrd="1" destOrd="0" presId="urn:microsoft.com/office/officeart/2005/8/layout/process4"/>
    <dgm:cxn modelId="{526F0BFC-79EF-48A9-8520-C0A2F441AF0F}" type="presOf" srcId="{ED52DA1C-3BB8-4BFA-B547-D9C867A6269D}" destId="{591D4F3C-D344-4FD3-A2DD-80289AC4C8FF}" srcOrd="1" destOrd="0" presId="urn:microsoft.com/office/officeart/2005/8/layout/process4"/>
    <dgm:cxn modelId="{2AFC92CE-4B3D-41EC-A6A3-04E32D780446}" srcId="{ED52DA1C-3BB8-4BFA-B547-D9C867A6269D}" destId="{5FFD6344-AC44-45A8-9816-F4DFFDD9B616}" srcOrd="1" destOrd="0" parTransId="{06B7F160-B3ED-458D-8B0B-5EA36EB1CC88}" sibTransId="{FFA3597B-8788-41C2-A772-D87DB80C022C}"/>
    <dgm:cxn modelId="{F217A35A-9864-439E-B9DF-062C98233D46}" srcId="{D0B866BB-4741-454A-91F0-12574E2D1610}" destId="{AF37CA99-B201-4620-9073-616239DB6BF1}" srcOrd="2" destOrd="0" parTransId="{BC16DF6B-3ECA-4443-A04F-3ABED6D8FD89}" sibTransId="{1A0C00C0-3A71-4258-A455-1845A141DEEF}"/>
    <dgm:cxn modelId="{41E28B88-4B6D-42AC-B516-4558F8E355B4}" type="presOf" srcId="{90A447BF-59F4-4269-8FF6-F3A4E0C7F1E7}" destId="{AF95EA4F-5256-4879-BCF2-FE28070798F3}" srcOrd="0" destOrd="0" presId="urn:microsoft.com/office/officeart/2005/8/layout/process4"/>
    <dgm:cxn modelId="{7D0E0D35-4031-44C3-83E9-43467142D70D}" type="presOf" srcId="{ED52DA1C-3BB8-4BFA-B547-D9C867A6269D}" destId="{D360B466-E0B1-4361-9240-F1FA8F84970E}" srcOrd="0" destOrd="0" presId="urn:microsoft.com/office/officeart/2005/8/layout/process4"/>
    <dgm:cxn modelId="{11D1B2F7-9E04-4635-AA28-9F7A1686CCFB}" type="presOf" srcId="{0149BB9A-6F00-4775-8DB7-9C1EB6887257}" destId="{813856F8-DB04-42D7-AB5C-14BCBD321F71}" srcOrd="0" destOrd="0" presId="urn:microsoft.com/office/officeart/2005/8/layout/process4"/>
    <dgm:cxn modelId="{88F7C83C-14DF-4956-BB76-BBD43C32035F}" type="presOf" srcId="{12A32634-49FD-4D1D-A2DE-87A2C4BD9D0C}" destId="{0611EE49-B511-42BA-8750-14056DBA1501}" srcOrd="0" destOrd="0" presId="urn:microsoft.com/office/officeart/2005/8/layout/process4"/>
    <dgm:cxn modelId="{239E91BE-334D-4C76-BA6D-A42445FC5E40}" srcId="{932842F6-3DB0-40D7-BCE2-C680FAC503E6}" destId="{3750F3AB-79F2-40B4-B5FF-B24E53682FAA}" srcOrd="0" destOrd="0" parTransId="{EB22E433-54AE-4B84-A22C-D5CB605D436D}" sibTransId="{13C0809F-55EA-47FF-BFFB-FEB03A9B1ACA}"/>
    <dgm:cxn modelId="{E6993D8D-147C-40AA-91E0-19D696B4EE51}" type="presOf" srcId="{AF37CA99-B201-4620-9073-616239DB6BF1}" destId="{B8BDAD1A-D49A-48B7-8E6A-A42807B0E77B}" srcOrd="0" destOrd="0" presId="urn:microsoft.com/office/officeart/2005/8/layout/process4"/>
    <dgm:cxn modelId="{916E38B7-6C63-4EC1-ACBF-0A2948360222}" type="presOf" srcId="{3750F3AB-79F2-40B4-B5FF-B24E53682FAA}" destId="{545F3DA4-4CBC-42D8-8965-B83665700FF5}" srcOrd="0" destOrd="0" presId="urn:microsoft.com/office/officeart/2005/8/layout/process4"/>
    <dgm:cxn modelId="{812F7832-CBA3-4DF3-83BD-531F21204A00}" srcId="{ED52DA1C-3BB8-4BFA-B547-D9C867A6269D}" destId="{0149BB9A-6F00-4775-8DB7-9C1EB6887257}" srcOrd="0" destOrd="0" parTransId="{426C3F31-51B2-4833-B4D2-3F853E893BF5}" sibTransId="{45756EBD-96C1-414B-B26B-F451392EDE03}"/>
    <dgm:cxn modelId="{540A867C-283B-48A7-A5ED-F79AF5224EE5}" srcId="{D0B866BB-4741-454A-91F0-12574E2D1610}" destId="{932842F6-3DB0-40D7-BCE2-C680FAC503E6}" srcOrd="1" destOrd="0" parTransId="{B719F655-D5CF-4BF9-8B65-271533EE05AB}" sibTransId="{8E0FE55C-3517-4C87-B894-557AE9104D9A}"/>
    <dgm:cxn modelId="{3C9A6A1A-8DD5-40EA-ACE6-A78FCF56F55B}" type="presParOf" srcId="{04D6A611-4177-4466-9AEB-F75D32313967}" destId="{D0DD5C24-C7F6-472F-9167-57EF9EB35622}" srcOrd="0" destOrd="0" presId="urn:microsoft.com/office/officeart/2005/8/layout/process4"/>
    <dgm:cxn modelId="{D326D2A0-F4BE-4D22-8D97-1DE1A3ED7065}" type="presParOf" srcId="{D0DD5C24-C7F6-472F-9167-57EF9EB35622}" destId="{B8BDAD1A-D49A-48B7-8E6A-A42807B0E77B}" srcOrd="0" destOrd="0" presId="urn:microsoft.com/office/officeart/2005/8/layout/process4"/>
    <dgm:cxn modelId="{AB4EEBC2-9A83-46FB-A17F-D8D16FD8D7FD}" type="presParOf" srcId="{D0DD5C24-C7F6-472F-9167-57EF9EB35622}" destId="{1594AB99-0573-4E18-AC71-707CBE421EB9}" srcOrd="1" destOrd="0" presId="urn:microsoft.com/office/officeart/2005/8/layout/process4"/>
    <dgm:cxn modelId="{78896658-2C0F-4110-91B6-20044E5B502C}" type="presParOf" srcId="{D0DD5C24-C7F6-472F-9167-57EF9EB35622}" destId="{C11456B3-EB3E-4B52-BE3D-05553FD0AFBA}" srcOrd="2" destOrd="0" presId="urn:microsoft.com/office/officeart/2005/8/layout/process4"/>
    <dgm:cxn modelId="{68D72622-63C7-4FB5-9ADE-4B8BFD49F060}" type="presParOf" srcId="{C11456B3-EB3E-4B52-BE3D-05553FD0AFBA}" destId="{0611EE49-B511-42BA-8750-14056DBA1501}" srcOrd="0" destOrd="0" presId="urn:microsoft.com/office/officeart/2005/8/layout/process4"/>
    <dgm:cxn modelId="{BA30DA81-2C2E-4F02-9CFB-78E8F5A967C9}" type="presParOf" srcId="{04D6A611-4177-4466-9AEB-F75D32313967}" destId="{27C72044-7C74-4E14-931A-4904D8F36B22}" srcOrd="1" destOrd="0" presId="urn:microsoft.com/office/officeart/2005/8/layout/process4"/>
    <dgm:cxn modelId="{48F41B16-30C5-4125-A4E3-A0EC41ADC8AD}" type="presParOf" srcId="{04D6A611-4177-4466-9AEB-F75D32313967}" destId="{512A113F-E6B6-454F-AA02-56EE5ECAE98E}" srcOrd="2" destOrd="0" presId="urn:microsoft.com/office/officeart/2005/8/layout/process4"/>
    <dgm:cxn modelId="{15CB028A-5743-4F85-BDC0-C20CCEF82FF7}" type="presParOf" srcId="{512A113F-E6B6-454F-AA02-56EE5ECAE98E}" destId="{78ABBB4C-A096-4257-A092-BD936FAF2C83}" srcOrd="0" destOrd="0" presId="urn:microsoft.com/office/officeart/2005/8/layout/process4"/>
    <dgm:cxn modelId="{3AEEDB56-3346-4F17-B82A-3E2CEFF6EF05}" type="presParOf" srcId="{512A113F-E6B6-454F-AA02-56EE5ECAE98E}" destId="{21417B3E-7D93-4AAE-92CB-6AF775CEECFF}" srcOrd="1" destOrd="0" presId="urn:microsoft.com/office/officeart/2005/8/layout/process4"/>
    <dgm:cxn modelId="{A25DA6E0-69C9-4536-BDBE-C48EE2E46C81}" type="presParOf" srcId="{512A113F-E6B6-454F-AA02-56EE5ECAE98E}" destId="{C2932953-DDC5-4E11-875D-121E854E6620}" srcOrd="2" destOrd="0" presId="urn:microsoft.com/office/officeart/2005/8/layout/process4"/>
    <dgm:cxn modelId="{8A298050-744F-4A71-A426-DFF27AD66A29}" type="presParOf" srcId="{C2932953-DDC5-4E11-875D-121E854E6620}" destId="{545F3DA4-4CBC-42D8-8965-B83665700FF5}" srcOrd="0" destOrd="0" presId="urn:microsoft.com/office/officeart/2005/8/layout/process4"/>
    <dgm:cxn modelId="{6751F38E-F22D-47E3-AFA3-66D0DF0F3EDD}" type="presParOf" srcId="{04D6A611-4177-4466-9AEB-F75D32313967}" destId="{5381AD11-71A5-410F-A02A-436114501BA8}" srcOrd="3" destOrd="0" presId="urn:microsoft.com/office/officeart/2005/8/layout/process4"/>
    <dgm:cxn modelId="{A1D70B1E-58A8-4F10-A0C0-BA36ABFFE4CD}" type="presParOf" srcId="{04D6A611-4177-4466-9AEB-F75D32313967}" destId="{1E15F606-2A4B-4CC1-BC28-FBFCAA1B6361}" srcOrd="4" destOrd="0" presId="urn:microsoft.com/office/officeart/2005/8/layout/process4"/>
    <dgm:cxn modelId="{6DDF5DA9-3265-49FC-9BB8-536B269C1C40}" type="presParOf" srcId="{1E15F606-2A4B-4CC1-BC28-FBFCAA1B6361}" destId="{D360B466-E0B1-4361-9240-F1FA8F84970E}" srcOrd="0" destOrd="0" presId="urn:microsoft.com/office/officeart/2005/8/layout/process4"/>
    <dgm:cxn modelId="{CC23B278-1953-4EC4-B380-0EFC9A8E3ED4}" type="presParOf" srcId="{1E15F606-2A4B-4CC1-BC28-FBFCAA1B6361}" destId="{591D4F3C-D344-4FD3-A2DD-80289AC4C8FF}" srcOrd="1" destOrd="0" presId="urn:microsoft.com/office/officeart/2005/8/layout/process4"/>
    <dgm:cxn modelId="{36B544C7-3966-4B64-BE73-B4DAFA569276}" type="presParOf" srcId="{1E15F606-2A4B-4CC1-BC28-FBFCAA1B6361}" destId="{400711A5-8F4D-4125-AAA9-00FED8B924DB}" srcOrd="2" destOrd="0" presId="urn:microsoft.com/office/officeart/2005/8/layout/process4"/>
    <dgm:cxn modelId="{7D8529A6-AABF-44DB-BCFD-0F8EA378A555}" type="presParOf" srcId="{400711A5-8F4D-4125-AAA9-00FED8B924DB}" destId="{813856F8-DB04-42D7-AB5C-14BCBD321F71}" srcOrd="0" destOrd="0" presId="urn:microsoft.com/office/officeart/2005/8/layout/process4"/>
    <dgm:cxn modelId="{397F16F7-5AED-41CF-A2E9-E2CDE39D3516}" type="presParOf" srcId="{400711A5-8F4D-4125-AAA9-00FED8B924DB}" destId="{62EA3D70-5AF2-4C57-95EA-74B5D285B5CB}" srcOrd="1" destOrd="0" presId="urn:microsoft.com/office/officeart/2005/8/layout/process4"/>
    <dgm:cxn modelId="{4A522B3A-0543-4F6E-B779-6137E477BC1B}" type="presParOf" srcId="{400711A5-8F4D-4125-AAA9-00FED8B924DB}" destId="{8539FE64-30CC-42CF-9372-0DA37B907DB2}" srcOrd="2" destOrd="0" presId="urn:microsoft.com/office/officeart/2005/8/layout/process4"/>
    <dgm:cxn modelId="{BB622793-FCA4-465A-ABAF-2A524AE416A6}" type="presParOf" srcId="{400711A5-8F4D-4125-AAA9-00FED8B924DB}" destId="{AF95EA4F-5256-4879-BCF2-FE28070798F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C606-373D-4913-B233-846002D45410}" type="datetimeFigureOut">
              <a:rPr lang="nl-BE" smtClean="0"/>
              <a:pPr/>
              <a:t>15/12/2014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6AC2-E7C5-49F4-A43A-EFB30D25408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5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EE55-A598-4D70-A3D5-6F9977838ED4}" type="datetimeFigureOut">
              <a:rPr lang="nl-BE" smtClean="0"/>
              <a:pPr/>
              <a:t>15/12/2014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FA92-934D-4BD8-84F0-957C64F9B50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71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06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04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990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713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9890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70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130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212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95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347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92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1976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750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4940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992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Bijkomende slide “etiket”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3526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Bijkomende slide “etiket”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921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Document checken met Nicole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1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730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731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Foto </a:t>
            </a:r>
            <a:r>
              <a:rPr lang="nl-BE" dirty="0" err="1" smtClean="0"/>
              <a:t>horgordijn</a:t>
            </a:r>
            <a:r>
              <a:rPr lang="nl-BE" dirty="0" smtClean="0"/>
              <a:t> voor buitenplaatsing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759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Foto’s aanpassen : </a:t>
            </a:r>
            <a:r>
              <a:rPr lang="nl-BE" dirty="0" err="1" smtClean="0"/>
              <a:t>rollo</a:t>
            </a:r>
            <a:r>
              <a:rPr lang="nl-BE" dirty="0" smtClean="0"/>
              <a:t>, vouwgordijn, </a:t>
            </a:r>
            <a:r>
              <a:rPr lang="nl-BE" dirty="0" err="1" smtClean="0"/>
              <a:t>louverdrape</a:t>
            </a:r>
            <a:r>
              <a:rPr lang="nl-BE" dirty="0" smtClean="0"/>
              <a:t>,</a:t>
            </a:r>
            <a:r>
              <a:rPr lang="nl-BE" baseline="0" dirty="0" smtClean="0"/>
              <a:t> luxaflex (</a:t>
            </a:r>
            <a:r>
              <a:rPr lang="nl-BE" baseline="0" dirty="0" err="1" smtClean="0"/>
              <a:t>verozo</a:t>
            </a:r>
            <a:r>
              <a:rPr lang="nl-BE" baseline="0" dirty="0" smtClean="0"/>
              <a:t> website)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19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005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52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FA92-934D-4BD8-84F0-957C64F9B50E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5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45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78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78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84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484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68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64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19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357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51A337-941C-4157-B332-34934774805F}" type="datetimeFigureOut">
              <a:rPr lang="fr-FR" smtClean="0"/>
              <a:pPr/>
              <a:t>15/12/2014</a:t>
            </a:fld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5775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357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33D3715-256E-4C47-B048-D2574CB28616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80167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Manueel bediende en aangedreven gevelelementen</a:t>
            </a:r>
            <a:endParaRPr lang="fr-B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6A01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43E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zo.be/" TargetMode="External"/><Relationship Id="rId2" Type="http://schemas.openxmlformats.org/officeDocument/2006/relationships/hyperlink" Target="http://www.wtcb.be/homepage/index.cfm?cat=services&amp;sub=standards_regulations&amp;pag=facade_elemen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Voordracht met de steun van de Federale Overheidsdienst Economie, K.M.O., Middenstand en Energie</a:t>
            </a:r>
            <a:endParaRPr lang="nl-BE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Leidraad voor de CE-markering van</a:t>
            </a:r>
            <a:br>
              <a:rPr lang="nl-BE" b="1" dirty="0"/>
            </a:br>
            <a:r>
              <a:rPr lang="nl-BE" b="1" dirty="0" smtClean="0"/>
              <a:t>luiken, rolluiken en zonweringen</a:t>
            </a:r>
            <a:r>
              <a:rPr lang="nl-BE" b="1" dirty="0"/>
              <a:t/>
            </a:r>
            <a:br>
              <a:rPr lang="nl-BE" b="1" dirty="0"/>
            </a:br>
            <a:r>
              <a:rPr lang="nl-BE" sz="3100" dirty="0" smtClean="0"/>
              <a:t>ir.-arch. Christophe Cornu</a:t>
            </a:r>
            <a:endParaRPr lang="nl-BE" sz="31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90" y="4876746"/>
            <a:ext cx="679414" cy="7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42" y="5678645"/>
            <a:ext cx="1978110" cy="8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7951" y="4862137"/>
            <a:ext cx="899930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41" y="5977283"/>
            <a:ext cx="1962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183" y="4788778"/>
            <a:ext cx="1309766" cy="9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50" y="6014887"/>
            <a:ext cx="2088233" cy="51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1" y="5866337"/>
            <a:ext cx="1477968" cy="6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Documents\CE markering\MDWG\vergaderingen\20120806_vergadering\sirris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9" y="5003773"/>
            <a:ext cx="1774133" cy="6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Verplicht dat “basic” CE markering op het product zelf staat</a:t>
            </a:r>
          </a:p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2" indent="-342900">
              <a:defRPr/>
            </a:pPr>
            <a:endParaRPr lang="nl-BE" sz="32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48" y="4775706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59" y="4775706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“basic” CE markering op het product zelf staat</a:t>
            </a:r>
          </a:p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2" indent="-342900">
              <a:defRPr/>
            </a:pPr>
            <a:r>
              <a:rPr lang="nl-BE" sz="3200" b="1" dirty="0" smtClean="0"/>
              <a:t>Gekoppeld met andere richtlijnen</a:t>
            </a:r>
            <a:endParaRPr lang="nl-BE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10348" y="4775706"/>
            <a:ext cx="6123304" cy="1568768"/>
            <a:chOff x="733540" y="4775706"/>
            <a:chExt cx="6123304" cy="156876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0" y="4775706"/>
              <a:ext cx="1360170" cy="8229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251" y="4775706"/>
              <a:ext cx="1357313" cy="12372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775706"/>
              <a:ext cx="1348740" cy="15687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9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“basic” CE markering op het product zelf </a:t>
            </a:r>
            <a:r>
              <a:rPr lang="nl-BE" sz="3200" b="1" dirty="0" smtClean="0"/>
              <a:t>staat</a:t>
            </a:r>
            <a:endParaRPr lang="nl-BE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53" y="3131542"/>
            <a:ext cx="4657095" cy="281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28" y="3504976"/>
            <a:ext cx="3234344" cy="294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Enkel indien deze in de regelgeving voorkomt in het land waar het product op de markt komt</a:t>
            </a:r>
          </a:p>
          <a:p>
            <a:pPr lvl="3" indent="-342900">
              <a:defRPr/>
            </a:pPr>
            <a:r>
              <a:rPr lang="nl-BE" sz="2800" b="1" dirty="0" smtClean="0"/>
              <a:t>België (federaal</a:t>
            </a:r>
            <a:r>
              <a:rPr lang="nl-BE" sz="2800" b="1" dirty="0"/>
              <a:t>, regionaal, </a:t>
            </a:r>
            <a:r>
              <a:rPr lang="nl-BE" sz="2800" b="1" dirty="0" smtClean="0"/>
              <a:t>lokaal, …):</a:t>
            </a:r>
          </a:p>
          <a:p>
            <a:pPr lvl="4" indent="-342900">
              <a:defRPr/>
            </a:pPr>
            <a:r>
              <a:rPr lang="nl-BE" sz="2800" b="1" dirty="0" smtClean="0"/>
              <a:t>EPB</a:t>
            </a:r>
            <a:endParaRPr lang="nl-BE" sz="2800" b="1" dirty="0"/>
          </a:p>
          <a:p>
            <a:pPr lvl="4" indent="-342900">
              <a:defRPr/>
            </a:pPr>
            <a:r>
              <a:rPr lang="nl-BE" sz="2800" b="1" dirty="0" smtClean="0"/>
              <a:t>Toegankelijkheid</a:t>
            </a:r>
          </a:p>
          <a:p>
            <a:pPr lvl="4" indent="-342900">
              <a:defRPr/>
            </a:pPr>
            <a:r>
              <a:rPr lang="nl-BE" sz="2800" b="1" dirty="0" smtClean="0"/>
              <a:t>Brandregelgeving</a:t>
            </a:r>
          </a:p>
        </p:txBody>
      </p:sp>
    </p:spTree>
    <p:extLst>
      <p:ext uri="{BB962C8B-B14F-4D97-AF65-F5344CB8AC3E}">
        <p14:creationId xmlns:p14="http://schemas.microsoft.com/office/powerpoint/2010/main" val="41205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Luiken</a:t>
            </a:r>
          </a:p>
          <a:p>
            <a:pPr lvl="4" indent="-342900">
              <a:defRPr/>
            </a:pPr>
            <a:r>
              <a:rPr lang="nl-BE" sz="2800" b="1" dirty="0"/>
              <a:t>Weerstand ten opzichte van windbelasting in de </a:t>
            </a:r>
            <a:r>
              <a:rPr lang="nl-BE" sz="2800" b="1" dirty="0" smtClean="0"/>
              <a:t>geopende en gesloten toestand</a:t>
            </a:r>
          </a:p>
          <a:p>
            <a:pPr lvl="4" indent="-342900">
              <a:defRPr/>
            </a:pPr>
            <a:r>
              <a:rPr lang="nl-BE" sz="2800" b="1" dirty="0" smtClean="0"/>
              <a:t>Bijkomende </a:t>
            </a:r>
            <a:r>
              <a:rPr lang="nl-BE" sz="2800" b="1" dirty="0"/>
              <a:t>thermische weerstand </a:t>
            </a:r>
            <a:r>
              <a:rPr lang="el-GR" sz="2800" b="1" dirty="0"/>
              <a:t>Δ</a:t>
            </a:r>
            <a:r>
              <a:rPr lang="nl-BE" sz="2800" b="1" dirty="0" smtClean="0"/>
              <a:t>R</a:t>
            </a:r>
          </a:p>
          <a:p>
            <a:pPr lvl="4" indent="-342900">
              <a:defRPr/>
            </a:pPr>
            <a:r>
              <a:rPr lang="nl-BE" sz="2800" b="1" dirty="0"/>
              <a:t>Zonnefactor</a:t>
            </a:r>
            <a:endParaRPr lang="nl-BE" sz="28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Buitenzonweringen</a:t>
            </a:r>
          </a:p>
          <a:p>
            <a:pPr lvl="4" indent="-342900">
              <a:defRPr/>
            </a:pPr>
            <a:r>
              <a:rPr lang="nl-BE" sz="2800" b="1" dirty="0"/>
              <a:t>Weerstand ten opzichte van windbelasting in de geopende </a:t>
            </a:r>
            <a:r>
              <a:rPr lang="nl-BE" sz="2800" b="1" dirty="0" smtClean="0"/>
              <a:t>en gesloten toestand</a:t>
            </a:r>
          </a:p>
          <a:p>
            <a:pPr lvl="4" indent="-342900">
              <a:defRPr/>
            </a:pPr>
            <a:r>
              <a:rPr lang="nl-BE" sz="2800" b="1" dirty="0" smtClean="0"/>
              <a:t>Zonnefactor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reglementaire eigenschappen vermeld worden</a:t>
            </a:r>
          </a:p>
          <a:p>
            <a:pPr lvl="3" indent="-342900">
              <a:defRPr/>
            </a:pPr>
            <a:r>
              <a:rPr lang="nl-BE" sz="2800" b="1" dirty="0" err="1" smtClean="0"/>
              <a:t>Binnenzonweringen</a:t>
            </a:r>
            <a:endParaRPr lang="nl-BE" sz="2800" b="1" dirty="0" smtClean="0"/>
          </a:p>
          <a:p>
            <a:pPr lvl="4" indent="-342900">
              <a:defRPr/>
            </a:pPr>
            <a:r>
              <a:rPr lang="nl-BE" sz="2800" b="1" dirty="0"/>
              <a:t>Bijkomende thermische weerstand </a:t>
            </a:r>
            <a:r>
              <a:rPr lang="el-GR" sz="2800" b="1" dirty="0"/>
              <a:t>Δ</a:t>
            </a:r>
            <a:r>
              <a:rPr lang="nl-BE" sz="2800" b="1" dirty="0"/>
              <a:t>R</a:t>
            </a:r>
          </a:p>
          <a:p>
            <a:pPr lvl="4" indent="-342900">
              <a:defRPr/>
            </a:pPr>
            <a:r>
              <a:rPr lang="nl-BE" sz="2800" b="1" dirty="0" smtClean="0"/>
              <a:t>Zonnefactor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Laat toe dat overige eigenschappen op documenten vermeld worden</a:t>
            </a:r>
          </a:p>
          <a:p>
            <a:pPr lvl="4" indent="-342900">
              <a:defRPr/>
            </a:pPr>
            <a:endParaRPr lang="nl-BE" sz="2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3300" y="16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1378"/>
              </p:ext>
            </p:extLst>
          </p:nvPr>
        </p:nvGraphicFramePr>
        <p:xfrm>
          <a:off x="179512" y="2534058"/>
          <a:ext cx="8784975" cy="4254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814"/>
                <a:gridCol w="1061223"/>
                <a:gridCol w="1064740"/>
                <a:gridCol w="1054198"/>
              </a:tblGrid>
              <a:tr h="42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Luik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Buiten-zonwering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Binnen-zonwering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Windweerstand in de gestrekte toestand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Windweerstand in de ingetrokken toestand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Neen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Weerstand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waterophoping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Neen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Weerstand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sneeuwlast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Neen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Bedieningskracht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Ontwerp van het </a:t>
                      </a:r>
                      <a:r>
                        <a:rPr lang="nl-BE" sz="1400" dirty="0" smtClean="0">
                          <a:effectLst/>
                        </a:rPr>
                        <a:t>bedieningsmechanisme — </a:t>
                      </a:r>
                      <a:r>
                        <a:rPr lang="nl-BE" sz="1400" dirty="0">
                          <a:effectLst/>
                        </a:rPr>
                        <a:t>HPV </a:t>
                      </a:r>
                      <a:r>
                        <a:rPr lang="nl-BE" sz="1400" dirty="0" err="1">
                          <a:effectLst/>
                        </a:rPr>
                        <a:t>diagramma</a:t>
                      </a:r>
                      <a:r>
                        <a:rPr lang="nl-BE" sz="1400" dirty="0">
                          <a:effectLst/>
                        </a:rPr>
                        <a:t> ("Human Pull Value")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Verkeerd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gebruik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Belasting</a:t>
                      </a:r>
                      <a:r>
                        <a:rPr lang="en-US" sz="1400" dirty="0">
                          <a:effectLst/>
                        </a:rPr>
                        <a:t> van de rand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Weerstand van het mechanisme dat het luik in de gestrekte toestand houdt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5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Mechanische duurzaamheid (cycli van herhaalde bedieningen)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9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Laat toe dat overige eigenschappen op documenten vermeld worden</a:t>
            </a:r>
          </a:p>
          <a:p>
            <a:pPr lvl="4" indent="-342900">
              <a:defRPr/>
            </a:pPr>
            <a:endParaRPr lang="nl-BE" sz="2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3300" y="16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80065"/>
              </p:ext>
            </p:extLst>
          </p:nvPr>
        </p:nvGraphicFramePr>
        <p:xfrm>
          <a:off x="179512" y="2534058"/>
          <a:ext cx="8784975" cy="422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814"/>
                <a:gridCol w="1061223"/>
                <a:gridCol w="1064740"/>
                <a:gridCol w="1054198"/>
              </a:tblGrid>
              <a:tr h="499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 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Luik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Buiten-zonwering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Binnen-zonwering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Bediening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bij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vorst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Impactweerstand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Weerstand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indringing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Veiligheid bij gebruik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Hygiëne, gezondheid en milieu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Bijkomende thermische weerstand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Totale zonneenergie doorlatendheid g</a:t>
                      </a:r>
                      <a:r>
                        <a:rPr lang="en-US" sz="1400" baseline="-25000">
                          <a:effectLst/>
                        </a:rPr>
                        <a:t>tot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sym typeface="Wingdings"/>
                        </a:rPr>
                        <a:t>Verplicht</a:t>
                      </a:r>
                      <a:r>
                        <a:rPr lang="en-US" sz="1400" dirty="0" smtClean="0">
                          <a:effectLst/>
                          <a:sym typeface="Wingdings"/>
                        </a:rPr>
                        <a:t>*</a:t>
                      </a:r>
                      <a:endParaRPr lang="nl-BE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Uitzicht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Duurzaamheid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Dimensionele toleranties</a:t>
                      </a:r>
                      <a:endParaRPr lang="nl-BE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Ja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Neen</a:t>
                      </a:r>
                      <a:endParaRPr lang="nl-B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313" marR="15313" marT="15313" marB="153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Laat toe dat overige eigenschappen op documenten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“verplicht*”:</a:t>
            </a:r>
          </a:p>
          <a:p>
            <a:pPr lvl="4" indent="-342900">
              <a:defRPr/>
            </a:pPr>
            <a:r>
              <a:rPr lang="nl-BE" sz="2800" b="1" dirty="0" smtClean="0"/>
              <a:t>verplicht te bepalen indien onder reglementering</a:t>
            </a:r>
          </a:p>
          <a:p>
            <a:pPr lvl="4" indent="-342900">
              <a:defRPr/>
            </a:pPr>
            <a:r>
              <a:rPr lang="nl-BE" sz="2800" b="1" dirty="0" smtClean="0"/>
              <a:t>mag op CE label</a:t>
            </a:r>
          </a:p>
          <a:p>
            <a:pPr lvl="4" indent="-342900">
              <a:defRPr/>
            </a:pPr>
            <a:r>
              <a:rPr lang="nl-BE" sz="2800" b="1" dirty="0" smtClean="0"/>
              <a:t>moet in begeleidende documenten indien niet op CE label</a:t>
            </a:r>
          </a:p>
          <a:p>
            <a:pPr lvl="4" indent="-342900">
              <a:defRPr/>
            </a:pPr>
            <a:r>
              <a:rPr lang="nl-BE" sz="2800" b="1" dirty="0"/>
              <a:t>mag in begeleidende documenten</a:t>
            </a:r>
          </a:p>
          <a:p>
            <a:pPr lvl="4" indent="-342900">
              <a:defRPr/>
            </a:pPr>
            <a:endParaRPr lang="nl-BE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Luiken, </a:t>
            </a:r>
            <a:r>
              <a:rPr lang="nl-BE" sz="3200" b="1" dirty="0" smtClean="0"/>
              <a:t>rolluiken en zonweringen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dirty="0"/>
              <a:t>De CE markering en EPB regelgeving</a:t>
            </a:r>
            <a:endParaRPr lang="nl-BE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6573493"/>
              </p:ext>
            </p:extLst>
          </p:nvPr>
        </p:nvGraphicFramePr>
        <p:xfrm>
          <a:off x="2292424" y="1700808"/>
          <a:ext cx="67440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Brace 7"/>
          <p:cNvSpPr/>
          <p:nvPr/>
        </p:nvSpPr>
        <p:spPr>
          <a:xfrm>
            <a:off x="1763688" y="1844824"/>
            <a:ext cx="360040" cy="273630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Left Brace 8"/>
          <p:cNvSpPr/>
          <p:nvPr/>
        </p:nvSpPr>
        <p:spPr>
          <a:xfrm>
            <a:off x="1763688" y="5157192"/>
            <a:ext cx="360040" cy="115212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/>
          <p:cNvSpPr txBox="1"/>
          <p:nvPr/>
        </p:nvSpPr>
        <p:spPr>
          <a:xfrm>
            <a:off x="107504" y="2916233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Europees</a:t>
            </a:r>
            <a:endParaRPr lang="nl-BE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5364505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Belgisch</a:t>
            </a:r>
            <a:endParaRPr 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Laat toe dat overige eigenschappen op documenten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“ja”:</a:t>
            </a:r>
          </a:p>
          <a:p>
            <a:pPr lvl="4" indent="-342900">
              <a:defRPr/>
            </a:pPr>
            <a:r>
              <a:rPr lang="nl-BE" sz="2800" b="1" dirty="0" smtClean="0"/>
              <a:t>indien gewenst door de fabrikant</a:t>
            </a:r>
          </a:p>
          <a:p>
            <a:pPr lvl="4" indent="-342900">
              <a:defRPr/>
            </a:pPr>
            <a:r>
              <a:rPr lang="nl-BE" sz="2800" b="1" dirty="0" smtClean="0"/>
              <a:t>mag op CE label, maar apart vermeld van verplichte eigenschappen</a:t>
            </a:r>
          </a:p>
          <a:p>
            <a:pPr lvl="4" indent="-342900">
              <a:defRPr/>
            </a:pPr>
            <a:r>
              <a:rPr lang="nl-BE" sz="2800" b="1" dirty="0" smtClean="0"/>
              <a:t>mag in begeleidende documenten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Laat toe dat overige eigenschappen op documenten vermeld worden</a:t>
            </a:r>
          </a:p>
          <a:p>
            <a:pPr lvl="3" indent="-342900">
              <a:defRPr/>
            </a:pPr>
            <a:r>
              <a:rPr lang="nl-BE" sz="2800" b="1" dirty="0" smtClean="0"/>
              <a:t>“neen”:</a:t>
            </a:r>
          </a:p>
          <a:p>
            <a:pPr lvl="4" indent="-342900">
              <a:defRPr/>
            </a:pPr>
            <a:r>
              <a:rPr lang="nl-BE" sz="2800" b="1" dirty="0" smtClean="0"/>
              <a:t>niet van toepassing (bv. weerstand tegen wind voor </a:t>
            </a:r>
            <a:r>
              <a:rPr lang="nl-BE" sz="2800" b="1" dirty="0" err="1" smtClean="0"/>
              <a:t>binnenzonwering</a:t>
            </a:r>
            <a:r>
              <a:rPr lang="nl-BE" sz="2800" b="1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" y="3717032"/>
            <a:ext cx="1357313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8" y="4077072"/>
            <a:ext cx="1348740" cy="156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Machinerichtlijn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Van toepassing indien het product aangedreven is</a:t>
            </a:r>
          </a:p>
          <a:p>
            <a:pPr lvl="2" indent="-342900">
              <a:defRPr/>
            </a:pPr>
            <a:r>
              <a:rPr lang="nl-BE" sz="3200" b="1" dirty="0" smtClean="0"/>
              <a:t>Geeft aanleiding tot onderzoek bij nieuwe producten</a:t>
            </a:r>
          </a:p>
          <a:p>
            <a:pPr lvl="2" indent="-342900">
              <a:defRPr/>
            </a:pPr>
            <a:r>
              <a:rPr lang="nl-BE" sz="3200" b="1" dirty="0" smtClean="0"/>
              <a:t>Geeft aanleiding tot onderzoek bij wezenlijke aanpassingen aan een product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38022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Machinerichtlijn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Deze normen zijn “type C” normen</a:t>
            </a:r>
            <a:endParaRPr lang="nl-BE" sz="3200" b="1" dirty="0"/>
          </a:p>
          <a:p>
            <a:pPr lvl="3" indent="-342900">
              <a:defRPr/>
            </a:pPr>
            <a:r>
              <a:rPr lang="nl-BE" sz="2800" b="1" dirty="0" smtClean="0"/>
              <a:t>Bij het opstellen van de norm, worden alle mogelijke significante risico’s onderzocht</a:t>
            </a:r>
          </a:p>
          <a:p>
            <a:pPr lvl="3" indent="-342900">
              <a:defRPr/>
            </a:pPr>
            <a:r>
              <a:rPr lang="nl-BE" sz="2800" b="1" dirty="0" smtClean="0"/>
              <a:t>Deze geven aanleiding tot bijkomende (zeer elementaire) onderzoeken die door de fabrikant mogen gebeuren</a:t>
            </a:r>
          </a:p>
          <a:p>
            <a:pPr lvl="3" indent="-342900">
              <a:defRPr/>
            </a:pPr>
            <a:r>
              <a:rPr lang="nl-BE" sz="2800" b="1" dirty="0" smtClean="0"/>
              <a:t>Indien aan alle onderzoeken positief gevolg kan worden gegeven, is het product conform de machinerichtlijn</a:t>
            </a:r>
          </a:p>
          <a:p>
            <a:pPr lvl="3" indent="-342900">
              <a:defRPr/>
            </a:pPr>
            <a:endParaRPr lang="nl-BE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000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5400" b="1" dirty="0" smtClean="0"/>
              <a:t>Bouwproductenrichtlijn en Machinerichtlijn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9011344" cy="3949899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Geven aanleiding tot administratieve taken:</a:t>
            </a:r>
            <a:endParaRPr lang="nl-BE" sz="2800" b="1" dirty="0" smtClean="0"/>
          </a:p>
          <a:p>
            <a:pPr lvl="3" indent="-342900">
              <a:defRPr/>
            </a:pPr>
            <a:r>
              <a:rPr lang="nl-BE" sz="2800" b="1" dirty="0" smtClean="0"/>
              <a:t>Opstellen en bijhouden</a:t>
            </a:r>
          </a:p>
          <a:p>
            <a:pPr lvl="4" indent="-342900">
              <a:defRPr/>
            </a:pPr>
            <a:r>
              <a:rPr lang="nl-BE" sz="2800" b="1" dirty="0" smtClean="0"/>
              <a:t>handleiding (gebruik, installatie, onderhoud)</a:t>
            </a:r>
          </a:p>
          <a:p>
            <a:pPr lvl="4" indent="-342900">
              <a:defRPr/>
            </a:pPr>
            <a:r>
              <a:rPr lang="nl-BE" sz="2800" b="1" dirty="0" smtClean="0"/>
              <a:t>technisch dossier</a:t>
            </a:r>
          </a:p>
          <a:p>
            <a:pPr lvl="4" indent="-342900">
              <a:defRPr/>
            </a:pPr>
            <a:r>
              <a:rPr lang="nl-BE" sz="2800" b="1" dirty="0" smtClean="0"/>
              <a:t>productiebeheerssysteem</a:t>
            </a:r>
          </a:p>
        </p:txBody>
      </p:sp>
    </p:spTree>
    <p:extLst>
      <p:ext uri="{BB962C8B-B14F-4D97-AF65-F5344CB8AC3E}">
        <p14:creationId xmlns:p14="http://schemas.microsoft.com/office/powerpoint/2010/main" val="564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 besluit: nuttige referenties</a:t>
            </a:r>
            <a:endParaRPr lang="nl-B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573043"/>
            <a:ext cx="9108504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Normen Antenne “Manueel bediende en aangedreven gevelelementen”</a:t>
            </a:r>
          </a:p>
          <a:p>
            <a:pPr lvl="1"/>
            <a:r>
              <a:rPr lang="nl-BE" sz="2400" b="1" dirty="0" smtClean="0">
                <a:hlinkClick r:id="rId2"/>
              </a:rPr>
              <a:t>http://www.wtcb.be/homepage/index.cfm?cat=services&amp;sub=standards_regulations&amp;pag=facade_elements</a:t>
            </a:r>
            <a:r>
              <a:rPr lang="nl-BE" sz="2400" b="1" dirty="0" smtClean="0"/>
              <a:t> </a:t>
            </a:r>
          </a:p>
          <a:p>
            <a:endParaRPr lang="nl-BE" dirty="0" smtClean="0"/>
          </a:p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Normen Antenne “Energie en binnenklimaat”</a:t>
            </a:r>
          </a:p>
          <a:p>
            <a:pPr lvl="1"/>
            <a:r>
              <a:rPr lang="nl-BE" sz="2400" b="1" dirty="0" smtClean="0">
                <a:hlinkClick r:id="rId2"/>
              </a:rPr>
              <a:t>http://www.wtcb.be/homepage/index.cfm?cat=services&amp;sub=standards_regulations&amp;pag=facade_elements</a:t>
            </a:r>
            <a:endParaRPr lang="nl-BE" sz="2400" b="1" dirty="0" smtClean="0"/>
          </a:p>
          <a:p>
            <a:pPr lvl="1"/>
            <a:endParaRPr lang="nl-BE" sz="2400" b="1" dirty="0"/>
          </a:p>
          <a:p>
            <a:pPr marL="11430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b="1" dirty="0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Website </a:t>
            </a:r>
            <a:r>
              <a:rPr lang="nl-BE" sz="2400" b="1" dirty="0" err="1">
                <a:solidFill>
                  <a:srgbClr val="343E46"/>
                </a:solidFill>
                <a:latin typeface="Arial" pitchFamily="34" charset="0"/>
                <a:cs typeface="Arial" pitchFamily="34" charset="0"/>
              </a:rPr>
              <a:t>Verozo</a:t>
            </a:r>
            <a:endParaRPr lang="nl-BE" sz="2400" b="1" dirty="0">
              <a:solidFill>
                <a:srgbClr val="343E46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nl-BE" sz="2400" b="1" dirty="0">
                <a:hlinkClick r:id="rId3"/>
              </a:rPr>
              <a:t>http://</a:t>
            </a:r>
            <a:r>
              <a:rPr lang="nl-BE" sz="2400" b="1" dirty="0" smtClean="0">
                <a:hlinkClick r:id="rId3"/>
              </a:rPr>
              <a:t>www.verozo.be</a:t>
            </a:r>
            <a:r>
              <a:rPr lang="nl-BE" sz="2400" b="1" dirty="0" smtClean="0"/>
              <a:t> 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556792"/>
            <a:ext cx="56166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WTCB publicaties</a:t>
            </a:r>
          </a:p>
          <a:p>
            <a:endParaRPr lang="nl-BE" sz="8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 smtClean="0"/>
              <a:t>Leidraad CE-markering. Industriële, commerciële en residentiële poorten.</a:t>
            </a:r>
            <a:br>
              <a:rPr lang="nl-BE" i="1" dirty="0" smtClean="0"/>
            </a:br>
            <a:r>
              <a:rPr lang="nl-BE" sz="1600" i="1" dirty="0" smtClean="0"/>
              <a:t>(</a:t>
            </a:r>
            <a:r>
              <a:rPr lang="nl-BE" sz="1600" i="1" dirty="0" err="1" smtClean="0"/>
              <a:t>Winnepenninckx</a:t>
            </a:r>
            <a:r>
              <a:rPr lang="nl-BE" sz="1600" i="1" dirty="0" smtClean="0"/>
              <a:t> (E.); Goffinet (D.).)</a:t>
            </a:r>
            <a:br>
              <a:rPr lang="nl-BE" sz="1600" i="1" dirty="0" smtClean="0"/>
            </a:br>
            <a:r>
              <a:rPr lang="nl-BE" sz="1600" i="1" dirty="0" smtClean="0"/>
              <a:t/>
            </a:r>
            <a:br>
              <a:rPr lang="nl-BE" sz="1600" i="1" dirty="0" smtClean="0"/>
            </a:br>
            <a:endParaRPr lang="nl-BE" sz="16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 smtClean="0"/>
              <a:t>Leidraad </a:t>
            </a:r>
            <a:r>
              <a:rPr lang="nl-BE" i="1" dirty="0"/>
              <a:t>CE-markering. </a:t>
            </a:r>
            <a:r>
              <a:rPr lang="nl-BE" i="1" dirty="0" smtClean="0"/>
              <a:t>Rolluiken en zonweringen.</a:t>
            </a:r>
            <a:r>
              <a:rPr lang="nl-BE" i="1" dirty="0"/>
              <a:t/>
            </a:r>
            <a:br>
              <a:rPr lang="nl-BE" i="1" dirty="0"/>
            </a:br>
            <a:r>
              <a:rPr lang="nl-BE" sz="1600" i="1" dirty="0" smtClean="0"/>
              <a:t>(Cornu (C.)) – in eindredactie</a:t>
            </a:r>
            <a:br>
              <a:rPr lang="nl-BE" sz="1600" i="1" dirty="0" smtClean="0"/>
            </a:br>
            <a:r>
              <a:rPr lang="nl-BE" sz="1600" i="1" dirty="0" smtClean="0"/>
              <a:t/>
            </a:r>
            <a:br>
              <a:rPr lang="nl-BE" sz="1600" i="1" dirty="0" smtClean="0"/>
            </a:br>
            <a:endParaRPr lang="nl-BE" sz="16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i="1" dirty="0"/>
              <a:t>Een gewijzigd kader voor het verhandelen van bouwproducten.</a:t>
            </a:r>
            <a:r>
              <a:rPr lang="nl-BE" sz="1600" i="1" dirty="0" smtClean="0"/>
              <a:t/>
            </a:r>
            <a:br>
              <a:rPr lang="nl-BE" sz="1600" i="1" dirty="0" smtClean="0"/>
            </a:br>
            <a:r>
              <a:rPr lang="nl-BE" sz="1600" i="1" dirty="0" smtClean="0"/>
              <a:t>Publicatie van </a:t>
            </a:r>
            <a:r>
              <a:rPr lang="nl-BE" sz="1600" i="1" dirty="0"/>
              <a:t>de Federale Overheidsdienst Economie, K.M.O., Middenstand en Energie</a:t>
            </a:r>
            <a:endParaRPr lang="nl-BE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728" t="14175" r="33560" b="17786"/>
          <a:stretch>
            <a:fillRect/>
          </a:stretch>
        </p:blipFill>
        <p:spPr bwMode="auto">
          <a:xfrm>
            <a:off x="6156176" y="1813967"/>
            <a:ext cx="1415062" cy="19593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Tot besluit: nuttige referenties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84" y="3933056"/>
            <a:ext cx="1510508" cy="2143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/>
              <a:t>Luiken, </a:t>
            </a:r>
            <a:r>
              <a:rPr lang="nl-BE" sz="3200" b="1" dirty="0" smtClean="0"/>
              <a:t>rolluiken en zonweringen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dirty="0"/>
              <a:t>De CE markering en EPB regelgeving</a:t>
            </a:r>
            <a:endParaRPr lang="nl-BE" sz="32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Bouwproductenrichtlijn (tot 7/2013)</a:t>
            </a:r>
          </a:p>
          <a:p>
            <a:pPr lvl="2" indent="-342900">
              <a:defRPr/>
            </a:pPr>
            <a:r>
              <a:rPr lang="nl-BE" sz="3200" b="1" dirty="0" smtClean="0"/>
              <a:t>Bouwproductenverordening (na 7/2013)</a:t>
            </a:r>
          </a:p>
          <a:p>
            <a:pPr lvl="3" indent="-342900">
              <a:defRPr/>
            </a:pPr>
            <a:r>
              <a:rPr lang="nl-BE" sz="2400" b="1" dirty="0" smtClean="0"/>
              <a:t>Verordening wordt geldig in de gehele Unie</a:t>
            </a:r>
          </a:p>
          <a:p>
            <a:pPr lvl="3" indent="-342900">
              <a:defRPr/>
            </a:pPr>
            <a:r>
              <a:rPr lang="nl-BE" sz="2400" b="1" dirty="0" smtClean="0"/>
              <a:t>Nieuwe of uitgediepte aspecten: </a:t>
            </a:r>
          </a:p>
          <a:p>
            <a:pPr lvl="4" indent="-342900">
              <a:defRPr/>
            </a:pPr>
            <a:r>
              <a:rPr lang="nl-BE" sz="2400" b="1" dirty="0" smtClean="0"/>
              <a:t>Duurzaamheid (oprichting, gebruik en afbraak)</a:t>
            </a:r>
          </a:p>
          <a:p>
            <a:pPr lvl="4" indent="-342900">
              <a:defRPr/>
            </a:pPr>
            <a:r>
              <a:rPr lang="nl-BE" sz="2400" b="1" dirty="0" smtClean="0"/>
              <a:t>Duurzaamheid (natuurlijke hulpbronnen)</a:t>
            </a:r>
          </a:p>
          <a:p>
            <a:pPr lvl="4" indent="-342900">
              <a:defRPr/>
            </a:pPr>
            <a:r>
              <a:rPr lang="nl-BE" sz="2400" b="1" dirty="0" smtClean="0"/>
              <a:t>Veiligheid (o.a. inbraak) en toegankelijkheid</a:t>
            </a:r>
          </a:p>
          <a:p>
            <a:pPr lvl="4" indent="-342900">
              <a:defRPr/>
            </a:pPr>
            <a:r>
              <a:rPr lang="nl-BE" sz="2400" b="1" dirty="0" smtClean="0"/>
              <a:t>Explicieter betreffende milieu en klimaat</a:t>
            </a:r>
          </a:p>
          <a:p>
            <a:pPr lvl="3" indent="-342900">
              <a:defRPr/>
            </a:pPr>
            <a:r>
              <a:rPr lang="nl-BE" sz="2400" b="1" dirty="0" smtClean="0"/>
              <a:t>Andere termen worden gehanteerd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605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Wat is een luik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4581128"/>
            <a:ext cx="7488832" cy="2016223"/>
          </a:xfrm>
        </p:spPr>
        <p:txBody>
          <a:bodyPr>
            <a:noAutofit/>
          </a:bodyPr>
          <a:lstStyle/>
          <a:p>
            <a:pPr lvl="3" indent="-342900">
              <a:buNone/>
              <a:defRPr/>
            </a:pPr>
            <a:endParaRPr lang="nl-BE" dirty="0" smtClean="0">
              <a:sym typeface="Wingdings" pitchFamily="2" charset="2"/>
            </a:endParaRPr>
          </a:p>
          <a:p>
            <a:pPr lvl="3" indent="-342900">
              <a:buNone/>
              <a:defRPr/>
            </a:pPr>
            <a:r>
              <a:rPr lang="nl-BE" dirty="0" smtClean="0">
                <a:sym typeface="Wingdings" pitchFamily="2" charset="2"/>
              </a:rPr>
              <a:t>“Bijkomend” houdt in dat:</a:t>
            </a: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Voor een raam  rolluik</a:t>
            </a:r>
            <a:endParaRPr lang="nl-BE" dirty="0">
              <a:sym typeface="Wingdings" pitchFamily="2" charset="2"/>
            </a:endParaRP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Voor een deur  rolluik</a:t>
            </a: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Voor een opening in de gevel  </a:t>
            </a:r>
            <a:r>
              <a:rPr lang="nl-BE" dirty="0" err="1" smtClean="0">
                <a:sym typeface="Wingdings" pitchFamily="2" charset="2"/>
              </a:rPr>
              <a:t>rolpoort</a:t>
            </a:r>
            <a:endParaRPr lang="nl-BE" dirty="0" smtClean="0">
              <a:sym typeface="Wingdings" pitchFamily="2" charset="2"/>
            </a:endParaRPr>
          </a:p>
        </p:txBody>
      </p:sp>
      <p:pic>
        <p:nvPicPr>
          <p:cNvPr id="5" name="Picture 2" descr="C:\Users\cco\Documents\CE markering\MDWG\vergaderingen\20100927_voorbereiding infosessie\rollu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963" y="5013176"/>
            <a:ext cx="1299805" cy="144016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44157" y="3140968"/>
            <a:ext cx="8655686" cy="1251570"/>
            <a:chOff x="236794" y="3140968"/>
            <a:chExt cx="8655686" cy="125157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4750" r="3983" b="6632"/>
            <a:stretch/>
          </p:blipFill>
          <p:spPr bwMode="auto">
            <a:xfrm>
              <a:off x="3364727" y="3140968"/>
              <a:ext cx="1738824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591" y="3140968"/>
              <a:ext cx="1768091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" t="4750" r="3742" b="5955"/>
            <a:stretch/>
          </p:blipFill>
          <p:spPr bwMode="auto">
            <a:xfrm>
              <a:off x="7223720" y="3140968"/>
              <a:ext cx="1668760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94" y="3140968"/>
              <a:ext cx="1670910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744" y="3140968"/>
              <a:ext cx="1104943" cy="125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47564" y="1844824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Bijkomende </a:t>
            </a:r>
            <a:r>
              <a:rPr lang="nl-BE" sz="2800" dirty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bedekking en/of bescherming van ramen of </a:t>
            </a: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deuren</a:t>
            </a:r>
            <a:b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nl-BE" sz="20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(productnorm: NBN EN 13659)</a:t>
            </a:r>
            <a:endParaRPr lang="nl-BE" sz="2000" dirty="0">
              <a:solidFill>
                <a:srgbClr val="343E4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48" y="506433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nl-BE" sz="5400" b="1" dirty="0" smtClean="0"/>
              <a:t>Wat is een buitenzonwering</a:t>
            </a:r>
            <a:endParaRPr lang="nl-BE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647564" y="1844824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Textiel of materiaal, buiten geplaatst (horizontaal, verticaal of schuin)</a:t>
            </a:r>
          </a:p>
          <a:p>
            <a:pPr algn="ctr">
              <a:defRPr/>
            </a:pPr>
            <a:r>
              <a:rPr lang="nl-BE" sz="2000" dirty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(productnorm: NBN EN </a:t>
            </a:r>
            <a:r>
              <a:rPr lang="nl-BE" sz="20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13561)</a:t>
            </a:r>
            <a:endParaRPr lang="nl-BE" sz="2000" dirty="0">
              <a:solidFill>
                <a:srgbClr val="343E4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727" y="3140967"/>
            <a:ext cx="8384546" cy="2957117"/>
            <a:chOff x="236795" y="3140967"/>
            <a:chExt cx="8384546" cy="295711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325" y="4867076"/>
              <a:ext cx="2462016" cy="123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4" descr="knikarmscher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95" y="4864621"/>
              <a:ext cx="5897640" cy="12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36795" y="3140967"/>
              <a:ext cx="8384546" cy="1429250"/>
              <a:chOff x="236795" y="3140967"/>
              <a:chExt cx="7221586" cy="123100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95" y="3140968"/>
                <a:ext cx="5908838" cy="123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0559" y="3140967"/>
                <a:ext cx="1277822" cy="122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66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48" y="506433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nl-BE" sz="5400" b="1" dirty="0" smtClean="0"/>
              <a:t>Wat is een </a:t>
            </a:r>
            <a:r>
              <a:rPr lang="nl-BE" sz="5400" b="1" dirty="0" err="1" smtClean="0"/>
              <a:t>binnenzonwering</a:t>
            </a:r>
            <a:endParaRPr lang="nl-BE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647564" y="1844824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Textiel of materiaal, binnen geplaatst (horizontaal, verticaal of schuin)</a:t>
            </a:r>
          </a:p>
          <a:p>
            <a:pPr algn="ctr">
              <a:defRPr/>
            </a:pPr>
            <a:r>
              <a:rPr lang="nl-BE" sz="2000" dirty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(productnorm: NBN EN </a:t>
            </a:r>
            <a:r>
              <a:rPr lang="nl-BE" sz="2000" dirty="0" smtClean="0">
                <a:solidFill>
                  <a:srgbClr val="343E4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13120)</a:t>
            </a:r>
            <a:endParaRPr lang="nl-BE" sz="2000" dirty="0">
              <a:solidFill>
                <a:srgbClr val="343E46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5708" y="3140966"/>
            <a:ext cx="8652584" cy="1231011"/>
            <a:chOff x="236795" y="3140966"/>
            <a:chExt cx="8652584" cy="123101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919" y="3140966"/>
              <a:ext cx="1643460" cy="123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95" y="3140967"/>
              <a:ext cx="2163371" cy="123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836" y="3140967"/>
              <a:ext cx="1161732" cy="123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238" y="3140966"/>
              <a:ext cx="1231011" cy="123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475656" y="4581128"/>
            <a:ext cx="7488832" cy="2016223"/>
          </a:xfrm>
        </p:spPr>
        <p:txBody>
          <a:bodyPr>
            <a:noAutofit/>
          </a:bodyPr>
          <a:lstStyle/>
          <a:p>
            <a:pPr lvl="3" indent="-342900">
              <a:buNone/>
              <a:defRPr/>
            </a:pPr>
            <a:endParaRPr lang="nl-BE" dirty="0" smtClean="0">
              <a:sym typeface="Wingdings" pitchFamily="2" charset="2"/>
            </a:endParaRPr>
          </a:p>
          <a:p>
            <a:pPr lvl="3" indent="-342900">
              <a:buNone/>
              <a:defRPr/>
            </a:pPr>
            <a:r>
              <a:rPr lang="nl-BE" dirty="0" smtClean="0">
                <a:sym typeface="Wingdings" pitchFamily="2" charset="2"/>
              </a:rPr>
              <a:t>“Binnen geplaatst” :</a:t>
            </a:r>
          </a:p>
          <a:p>
            <a:pPr lvl="3" indent="-342900">
              <a:defRPr/>
            </a:pPr>
            <a:r>
              <a:rPr lang="nl-BE" dirty="0" smtClean="0">
                <a:sym typeface="Wingdings" pitchFamily="2" charset="2"/>
              </a:rPr>
              <a:t>insectenraam  eventueel blootgesteld wind, water, …  altijd </a:t>
            </a:r>
            <a:r>
              <a:rPr lang="nl-BE" u="sng" dirty="0" smtClean="0">
                <a:sym typeface="Wingdings" pitchFamily="2" charset="2"/>
              </a:rPr>
              <a:t>buiten</a:t>
            </a:r>
            <a:r>
              <a:rPr lang="nl-BE" dirty="0" smtClean="0">
                <a:sym typeface="Wingdings" pitchFamily="2" charset="2"/>
              </a:rPr>
              <a:t>zonwering</a:t>
            </a:r>
            <a:endParaRPr lang="nl-BE" dirty="0">
              <a:sym typeface="Wingdings" pitchFamily="2" charset="2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1" y="5042123"/>
            <a:ext cx="1703775" cy="12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CE markering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5112568"/>
          </a:xfrm>
        </p:spPr>
        <p:txBody>
          <a:bodyPr>
            <a:noAutofit/>
          </a:bodyPr>
          <a:lstStyle/>
          <a:p>
            <a:pPr lvl="2" indent="-342900">
              <a:defRPr/>
            </a:pPr>
            <a:r>
              <a:rPr lang="nl-BE" sz="3200" b="1" dirty="0" smtClean="0"/>
              <a:t>Bouwproductenrichtlijn</a:t>
            </a:r>
          </a:p>
          <a:p>
            <a:pPr lvl="3" indent="-342900">
              <a:defRPr/>
            </a:pPr>
            <a:r>
              <a:rPr lang="nl-BE" sz="2400" b="1" dirty="0" smtClean="0"/>
              <a:t>Luiken</a:t>
            </a:r>
          </a:p>
          <a:p>
            <a:pPr lvl="3" indent="-342900">
              <a:defRPr/>
            </a:pPr>
            <a:r>
              <a:rPr lang="nl-BE" sz="2400" b="1" dirty="0" smtClean="0"/>
              <a:t>Buitenzonweringen</a:t>
            </a:r>
          </a:p>
          <a:p>
            <a:pPr lvl="3" indent="-342900">
              <a:defRPr/>
            </a:pPr>
            <a:r>
              <a:rPr lang="nl-BE" sz="2400" b="1" dirty="0" err="1" smtClean="0"/>
              <a:t>Binnenzonweringen</a:t>
            </a:r>
            <a:r>
              <a:rPr lang="nl-BE" sz="2400" b="1" dirty="0" smtClean="0"/>
              <a:t> </a:t>
            </a:r>
            <a:r>
              <a:rPr lang="nl-BE" sz="1800" b="1" dirty="0" smtClean="0"/>
              <a:t>(vanaf nieuwe versie van de norm)</a:t>
            </a:r>
            <a:endParaRPr lang="nl-BE" sz="2400" b="1" dirty="0" smtClean="0"/>
          </a:p>
          <a:p>
            <a:pPr lvl="2" indent="-342900">
              <a:defRPr/>
            </a:pPr>
            <a:r>
              <a:rPr lang="nl-BE" sz="3200" b="1" dirty="0" smtClean="0"/>
              <a:t>Machinerichtlijn</a:t>
            </a:r>
          </a:p>
          <a:p>
            <a:pPr lvl="3" indent="-342900">
              <a:defRPr/>
            </a:pPr>
            <a:r>
              <a:rPr lang="nl-BE" sz="2400" b="1" dirty="0" smtClean="0"/>
              <a:t>Alle aangedreven producten</a:t>
            </a:r>
            <a:endParaRPr lang="nl-BE" sz="2400" b="1" dirty="0"/>
          </a:p>
          <a:p>
            <a:pPr lvl="3" indent="-342900">
              <a:defRPr/>
            </a:pPr>
            <a:r>
              <a:rPr lang="nl-BE" sz="2400" b="1" dirty="0" smtClean="0"/>
              <a:t>Omvat ook Laagspanningsrichtlijn en Explosieveiligheid</a:t>
            </a:r>
          </a:p>
          <a:p>
            <a:pPr lvl="3" indent="-342900">
              <a:defRPr/>
            </a:pPr>
            <a:r>
              <a:rPr lang="nl-BE" sz="2400" b="1" dirty="0" smtClean="0"/>
              <a:t>Geeft aanleiding tot onderzoek Richtlijn Elektromagnetische Compatibiliteit, Richtlijn Drukapparatuur, R&amp;TTE Richtlijn</a:t>
            </a:r>
            <a:endParaRPr lang="nl-B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 smtClean="0"/>
              <a:t>Heeft tot doel vrije handel te bevorderen</a:t>
            </a:r>
          </a:p>
          <a:p>
            <a:pPr lvl="3" indent="-342900">
              <a:defRPr/>
            </a:pPr>
            <a:r>
              <a:rPr lang="nl-BE" sz="2400" b="1" dirty="0" smtClean="0"/>
              <a:t>Unieke procedure om in de Europese Economische ruimte verkocht te mogen worden (alle Europese lidstaten + Noorwegen, IJsland, Liechtenstein + Turkije)</a:t>
            </a:r>
          </a:p>
          <a:p>
            <a:pPr lvl="3" indent="-342900">
              <a:defRPr/>
            </a:pPr>
            <a:r>
              <a:rPr lang="nl-BE" sz="2400" b="1" dirty="0" smtClean="0"/>
              <a:t>Eenduidige technische specificaties</a:t>
            </a:r>
          </a:p>
          <a:p>
            <a:pPr lvl="3" indent="-342900">
              <a:defRPr/>
            </a:pPr>
            <a:r>
              <a:rPr lang="nl-BE" sz="2400" b="1" dirty="0" smtClean="0"/>
              <a:t>Impliceert dat het een veilig product is en dat de fabrikant traceerbaarheid hanteert…</a:t>
            </a:r>
          </a:p>
          <a:p>
            <a:pPr lvl="3" indent="-342900">
              <a:defRPr/>
            </a:pPr>
            <a:r>
              <a:rPr lang="nl-BE" sz="2400" b="1" dirty="0" smtClean="0"/>
              <a:t>… maar is geen kwaliteitsmerk</a:t>
            </a:r>
            <a:endParaRPr lang="nl-BE" sz="1800" dirty="0" smtClean="0"/>
          </a:p>
        </p:txBody>
      </p:sp>
    </p:spTree>
    <p:extLst>
      <p:ext uri="{BB962C8B-B14F-4D97-AF65-F5344CB8AC3E}">
        <p14:creationId xmlns:p14="http://schemas.microsoft.com/office/powerpoint/2010/main" val="39051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/>
              <a:t>Bouwproductenrichtlijn</a:t>
            </a:r>
            <a:endParaRPr lang="nl-B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11344" cy="4525963"/>
          </a:xfrm>
        </p:spPr>
        <p:txBody>
          <a:bodyPr>
            <a:normAutofit/>
          </a:bodyPr>
          <a:lstStyle/>
          <a:p>
            <a:pPr lvl="2" indent="-342900">
              <a:defRPr/>
            </a:pPr>
            <a:r>
              <a:rPr lang="nl-BE" sz="3200" b="1" dirty="0"/>
              <a:t>Verplicht dat “basic” CE markering op het product zelf staat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48" y="4775706"/>
            <a:ext cx="1360170" cy="82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6960</TotalTime>
  <Words>929</Words>
  <Application>Microsoft Office PowerPoint</Application>
  <PresentationFormat>Diavoorstelling (4:3)</PresentationFormat>
  <Paragraphs>260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Presentation1</vt:lpstr>
      <vt:lpstr>Leidraad voor de CE-markering van luiken, rolluiken en zonweringen ir.-arch. Christophe Cornu</vt:lpstr>
      <vt:lpstr>Luiken, rolluiken en zonweringen De CE markering en EPB regelgeving</vt:lpstr>
      <vt:lpstr>Luiken, rolluiken en zonweringen De CE markering en EPB regelgeving</vt:lpstr>
      <vt:lpstr>Wat is een luik</vt:lpstr>
      <vt:lpstr>Wat is een buitenzonwering</vt:lpstr>
      <vt:lpstr>Wat is een binnenzonwering</vt:lpstr>
      <vt:lpstr>CE markering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Bouwproductenrichtlijn</vt:lpstr>
      <vt:lpstr>Machinerichtlijn</vt:lpstr>
      <vt:lpstr>Machinerichtlijn</vt:lpstr>
      <vt:lpstr>Bouwproductenrichtlijn en Machinerichtlijn</vt:lpstr>
      <vt:lpstr>Tot besluit: nuttige referenties</vt:lpstr>
      <vt:lpstr>Tot besluit: nuttige referenties</vt:lpstr>
    </vt:vector>
  </TitlesOfParts>
  <Company>BBRI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Cornu</dc:creator>
  <cp:lastModifiedBy>Ann Van Eycken</cp:lastModifiedBy>
  <cp:revision>539</cp:revision>
  <dcterms:created xsi:type="dcterms:W3CDTF">2009-08-10T12:04:08Z</dcterms:created>
  <dcterms:modified xsi:type="dcterms:W3CDTF">2014-12-15T21:43:09Z</dcterms:modified>
</cp:coreProperties>
</file>